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0"/>
  </p:notesMasterIdLst>
  <p:sldIdLst>
    <p:sldId id="597" r:id="rId2"/>
    <p:sldId id="650" r:id="rId3"/>
    <p:sldId id="641" r:id="rId4"/>
    <p:sldId id="588" r:id="rId5"/>
    <p:sldId id="549" r:id="rId6"/>
    <p:sldId id="578" r:id="rId7"/>
    <p:sldId id="556" r:id="rId8"/>
    <p:sldId id="577" r:id="rId9"/>
    <p:sldId id="557" r:id="rId10"/>
    <p:sldId id="579" r:id="rId11"/>
    <p:sldId id="554" r:id="rId12"/>
    <p:sldId id="390" r:id="rId13"/>
    <p:sldId id="344" r:id="rId14"/>
    <p:sldId id="566" r:id="rId15"/>
    <p:sldId id="558" r:id="rId16"/>
    <p:sldId id="599" r:id="rId17"/>
    <p:sldId id="590" r:id="rId18"/>
    <p:sldId id="637" r:id="rId19"/>
    <p:sldId id="572" r:id="rId20"/>
    <p:sldId id="598" r:id="rId21"/>
    <p:sldId id="642" r:id="rId22"/>
    <p:sldId id="640" r:id="rId23"/>
    <p:sldId id="663" r:id="rId24"/>
    <p:sldId id="654" r:id="rId25"/>
    <p:sldId id="656" r:id="rId26"/>
    <p:sldId id="660" r:id="rId27"/>
    <p:sldId id="659" r:id="rId28"/>
    <p:sldId id="644" r:id="rId29"/>
    <p:sldId id="648" r:id="rId30"/>
    <p:sldId id="585" r:id="rId31"/>
    <p:sldId id="600" r:id="rId32"/>
    <p:sldId id="601" r:id="rId33"/>
    <p:sldId id="614" r:id="rId34"/>
    <p:sldId id="612" r:id="rId35"/>
    <p:sldId id="616" r:id="rId36"/>
    <p:sldId id="633" r:id="rId37"/>
    <p:sldId id="603" r:id="rId38"/>
    <p:sldId id="584" r:id="rId39"/>
    <p:sldId id="596" r:id="rId40"/>
    <p:sldId id="605" r:id="rId41"/>
    <p:sldId id="636" r:id="rId42"/>
    <p:sldId id="664" r:id="rId43"/>
    <p:sldId id="666" r:id="rId44"/>
    <p:sldId id="583" r:id="rId45"/>
    <p:sldId id="568" r:id="rId46"/>
    <p:sldId id="567" r:id="rId47"/>
    <p:sldId id="652" r:id="rId48"/>
    <p:sldId id="653" r:id="rId49"/>
  </p:sldIdLst>
  <p:sldSz cx="12192000" cy="6858000"/>
  <p:notesSz cx="9942513" cy="68119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33CC"/>
    <a:srgbClr val="FF5050"/>
    <a:srgbClr val="FFFFFF"/>
    <a:srgbClr val="000000"/>
    <a:srgbClr val="C5E0B4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332" autoAdjust="0"/>
  </p:normalViewPr>
  <p:slideViewPr>
    <p:cSldViewPr snapToGrid="0">
      <p:cViewPr varScale="1">
        <p:scale>
          <a:sx n="61" d="100"/>
          <a:sy n="61" d="100"/>
        </p:scale>
        <p:origin x="8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10.svg>
</file>

<file path=ppt/media/image102.png>
</file>

<file path=ppt/media/image11.png>
</file>

<file path=ppt/media/image112.png>
</file>

<file path=ppt/media/image12.svg>
</file>

<file path=ppt/media/image120.png>
</file>

<file path=ppt/media/image121.png>
</file>

<file path=ppt/media/image13.png>
</file>

<file path=ppt/media/image130.png>
</file>

<file path=ppt/media/image131.png>
</file>

<file path=ppt/media/image14.svg>
</file>

<file path=ppt/media/image141.png>
</file>

<file path=ppt/media/image15.png>
</file>

<file path=ppt/media/image151.png>
</file>

<file path=ppt/media/image16.svg>
</file>

<file path=ppt/media/image160.png>
</file>

<file path=ppt/media/image17.png>
</file>

<file path=ppt/media/image170.png>
</file>

<file path=ppt/media/image18.svg>
</file>

<file path=ppt/media/image19.png>
</file>

<file path=ppt/media/image2.png>
</file>

<file path=ppt/media/image20.svg>
</file>

<file path=ppt/media/image21.png>
</file>

<file path=ppt/media/image212.png>
</file>

<file path=ppt/media/image22.svg>
</file>

<file path=ppt/media/image221.png>
</file>

<file path=ppt/media/image23.png>
</file>

<file path=ppt/media/image230.png>
</file>

<file path=ppt/media/image24.png>
</file>

<file path=ppt/media/image242.png>
</file>

<file path=ppt/media/image25.png>
</file>

<file path=ppt/media/image252.png>
</file>

<file path=ppt/media/image26.png>
</file>

<file path=ppt/media/image260.png>
</file>

<file path=ppt/media/image261.png>
</file>

<file path=ppt/media/image27.svg>
</file>

<file path=ppt/media/image270.png>
</file>

<file path=ppt/media/image28.png>
</file>

<file path=ppt/media/image282.png>
</file>

<file path=ppt/media/image29.svg>
</file>

<file path=ppt/media/image292.png>
</file>

<file path=ppt/media/image3.png>
</file>

<file path=ppt/media/image303.png>
</file>

<file path=ppt/media/image31.jpeg>
</file>

<file path=ppt/media/image31.png>
</file>

<file path=ppt/media/image311.png>
</file>

<file path=ppt/media/image32.jpg>
</file>

<file path=ppt/media/image321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80.png>
</file>

<file path=ppt/media/image39.png>
</file>

<file path=ppt/media/image4.png>
</file>

<file path=ppt/media/image40.png>
</file>

<file path=ppt/media/image41.png>
</file>

<file path=ppt/media/image410.png>
</file>

<file path=ppt/media/image42.png>
</file>

<file path=ppt/media/image420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jpeg>
</file>

<file path=ppt/media/image5.png>
</file>

<file path=ppt/media/image50.png>
</file>

<file path=ppt/media/image51.png>
</file>

<file path=ppt/media/image52.jpeg>
</file>

<file path=ppt/media/image53.png>
</file>

<file path=ppt/media/image54.jpeg>
</file>

<file path=ppt/media/image55.png>
</file>

<file path=ppt/media/image56.jpeg>
</file>

<file path=ppt/media/image56.png>
</file>

<file path=ppt/media/image57.jpeg>
</file>

<file path=ppt/media/image58.jpeg>
</file>

<file path=ppt/media/image59.jpeg>
</file>

<file path=ppt/media/image6.png>
</file>

<file path=ppt/media/image60.jpeg>
</file>

<file path=ppt/media/image61.png>
</file>

<file path=ppt/media/image62.jpg>
</file>

<file path=ppt/media/image63.jpeg>
</file>

<file path=ppt/media/image64.jpeg>
</file>

<file path=ppt/media/image65.jpg>
</file>

<file path=ppt/media/image66.jpe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jpeg>
</file>

<file path=ppt/media/image74.jpg>
</file>

<file path=ppt/media/image8.svg>
</file>

<file path=ppt/media/image81.png>
</file>

<file path=ppt/media/image9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4308423" cy="341781"/>
          </a:xfrm>
          <a:prstGeom prst="rect">
            <a:avLst/>
          </a:prstGeom>
        </p:spPr>
        <p:txBody>
          <a:bodyPr vert="horz" lIns="91378" tIns="45688" rIns="91378" bIns="45688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31795" y="1"/>
            <a:ext cx="4308423" cy="341781"/>
          </a:xfrm>
          <a:prstGeom prst="rect">
            <a:avLst/>
          </a:prstGeom>
        </p:spPr>
        <p:txBody>
          <a:bodyPr vert="horz" lIns="91378" tIns="45688" rIns="91378" bIns="45688" rtlCol="0"/>
          <a:lstStyle>
            <a:lvl1pPr algn="r">
              <a:defRPr sz="1200"/>
            </a:lvl1pPr>
          </a:lstStyle>
          <a:p>
            <a:fld id="{88DAFB93-8658-47DE-9089-523AD77526FC}" type="datetimeFigureOut">
              <a:rPr lang="en-SG" smtClean="0"/>
              <a:t>27/7/2023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50900"/>
            <a:ext cx="4090987" cy="23002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378" tIns="45688" rIns="91378" bIns="45688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4252" y="3278258"/>
            <a:ext cx="7954010" cy="2682210"/>
          </a:xfrm>
          <a:prstGeom prst="rect">
            <a:avLst/>
          </a:prstGeom>
        </p:spPr>
        <p:txBody>
          <a:bodyPr vert="horz" lIns="91378" tIns="45688" rIns="91378" bIns="4568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5" y="6470185"/>
            <a:ext cx="4308423" cy="341780"/>
          </a:xfrm>
          <a:prstGeom prst="rect">
            <a:avLst/>
          </a:prstGeom>
        </p:spPr>
        <p:txBody>
          <a:bodyPr vert="horz" lIns="91378" tIns="45688" rIns="91378" bIns="45688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31795" y="6470185"/>
            <a:ext cx="4308423" cy="341780"/>
          </a:xfrm>
          <a:prstGeom prst="rect">
            <a:avLst/>
          </a:prstGeom>
        </p:spPr>
        <p:txBody>
          <a:bodyPr vert="horz" lIns="91378" tIns="45688" rIns="91378" bIns="45688" rtlCol="0" anchor="b"/>
          <a:lstStyle>
            <a:lvl1pPr algn="r">
              <a:defRPr sz="1200"/>
            </a:lvl1pPr>
          </a:lstStyle>
          <a:p>
            <a:fld id="{E68665F9-D6FF-4574-BF69-8238DB4AF05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71919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Introduce elements of title: </a:t>
            </a:r>
          </a:p>
          <a:p>
            <a:pPr marL="171450" indent="-171450">
              <a:buFontTx/>
              <a:buChar char="-"/>
            </a:pPr>
            <a:r>
              <a:rPr lang="en-SG" dirty="0"/>
              <a:t>Goals of power system: reliability, sustainability</a:t>
            </a:r>
          </a:p>
          <a:p>
            <a:pPr marL="171450" indent="-171450">
              <a:buFontTx/>
              <a:buChar char="-"/>
            </a:pPr>
            <a:r>
              <a:rPr lang="en-SG" dirty="0"/>
              <a:t>Energy supply sector 2</a:t>
            </a:r>
            <a:r>
              <a:rPr lang="en-SG" baseline="30000" dirty="0"/>
              <a:t>nd</a:t>
            </a:r>
            <a:r>
              <a:rPr lang="en-SG" dirty="0"/>
              <a:t> largest emitter of GHG</a:t>
            </a:r>
          </a:p>
          <a:p>
            <a:pPr marL="171450" indent="-171450">
              <a:buFontTx/>
              <a:buChar char="-"/>
            </a:pPr>
            <a:r>
              <a:rPr lang="en-SG" dirty="0"/>
              <a:t>Transition to renewable sources </a:t>
            </a:r>
            <a:r>
              <a:rPr lang="en-SG" dirty="0">
                <a:sym typeface="Wingdings" panose="05000000000000000000" pitchFamily="2" charset="2"/>
              </a:rPr>
              <a:t> Intro hydropower, water-energy systems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37877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38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088085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39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02962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41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396206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42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331305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43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79745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b="0" i="0" dirty="0">
                <a:solidFill>
                  <a:srgbClr val="313132"/>
                </a:solidFill>
                <a:effectLst/>
                <a:latin typeface="freight-book"/>
              </a:rPr>
              <a:t>Texas temp as low as -14 </a:t>
            </a:r>
            <a:r>
              <a:rPr lang="en-SG" b="0" i="0" dirty="0" err="1">
                <a:solidFill>
                  <a:srgbClr val="313132"/>
                </a:solidFill>
                <a:effectLst/>
                <a:latin typeface="freight-book"/>
              </a:rPr>
              <a:t>degC</a:t>
            </a:r>
            <a:endParaRPr lang="en-SG" b="0" i="0" dirty="0">
              <a:solidFill>
                <a:srgbClr val="313132"/>
              </a:solidFill>
              <a:effectLst/>
              <a:latin typeface="freight-book"/>
            </a:endParaRPr>
          </a:p>
          <a:p>
            <a:r>
              <a:rPr lang="en-SG" b="0" i="0" dirty="0">
                <a:solidFill>
                  <a:srgbClr val="313132"/>
                </a:solidFill>
                <a:effectLst/>
                <a:latin typeface="freight-book"/>
              </a:rPr>
              <a:t>pipes froze and burst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82326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Example papers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36986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err="1"/>
              <a:t>plot_hyd_solar_hr</a:t>
            </a:r>
            <a:r>
              <a:rPr lang="en-SG" dirty="0"/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53190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47531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24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525421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28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5615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31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2860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665F9-D6FF-4574-BF69-8238DB4AF05F}" type="slidenum">
              <a:rPr lang="en-SG" smtClean="0"/>
              <a:t>37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4151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BFBDA-C532-419B-A91A-40A02C667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AEB2E1-4E12-4FA9-B894-2FD91BD746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5988E-D360-4350-8A0C-0DA386A2D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D612-E8FE-4A48-B05B-9D7106E00C4F}" type="datetime1">
              <a:rPr lang="en-SG" smtClean="0"/>
              <a:t>27/7/2023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E85A7-3112-4570-95AA-CD043E708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76CEC-B63A-4C4E-A8F2-E920FFC5D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67364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E6243-51E7-4691-8DE3-714FA6F9A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BB87C-5416-4FD5-B5D3-09D958DF05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6E50A-76AC-49B3-91EF-174B17C73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E29C-BDD3-4303-9346-31DA48FBB12C}" type="datetime1">
              <a:rPr lang="en-SG" smtClean="0"/>
              <a:t>27/7/2023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A9F37-69E1-4547-9FF6-AF704FF4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ECB57-4F44-4A2D-BBAE-5C1F19C1E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15907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9D8432-2376-4485-AE4B-763A21E6D7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50360C-3342-4317-9C6C-90FDC57BF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706F2-D953-42A9-8ED8-8B7960072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07595-EE2D-4165-A1DD-8E38527E7E77}" type="datetime1">
              <a:rPr lang="en-SG" smtClean="0"/>
              <a:t>27/7/2023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0CFB8-E383-48CB-9169-31B325F12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B7F5E-BE4D-43BB-B28E-5B18EB0D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80686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B56BF-7378-4EC8-ABBB-E8C2F7E65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37144-99E2-4E6F-8DCE-3A0969EC7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DE458-EB3D-42F6-B7D0-E0841BE94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EEA90-67B3-433B-B8D6-51D19F41C7FD}" type="datetime1">
              <a:rPr lang="en-SG" smtClean="0"/>
              <a:t>27/7/2023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21F6A-C493-449F-AF4A-3AC2077E9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7CB5B-61EF-4A13-A914-7EB4FA9D8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11210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2FEC3-7B4A-4589-AFEB-3B873ED65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1B656-5ED3-4020-AADE-49B31B6A5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C755A-51D2-497F-AA20-A061177A3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D3AE2-BF6A-4BEA-B244-B9EC9C6786C0}" type="datetime1">
              <a:rPr lang="en-SG" smtClean="0"/>
              <a:t>27/7/2023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28BC7-EED1-4212-A19A-DA31981B8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B5CC4-DBA2-4FB4-BC67-588C0ED6E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43130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EE2C0-277A-43EE-A3D6-5B0745052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7027D-1B82-4837-BA54-02453B8DDE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2CA81-5DC6-45BD-ACB3-91C3A506B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420B50-5FFD-43F1-8860-F6AFB8663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E758A-2C13-4A09-B2C4-8981A0EC2FBB}" type="datetime1">
              <a:rPr lang="en-SG" smtClean="0"/>
              <a:t>27/7/2023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D768E4-EDE0-485F-8002-015848A9E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D0A4D3-B30E-4EB7-A5B1-4A38890CA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97939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A9F1-EA53-4D88-B9E7-12F11B7F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3126E-B64E-4AE9-BF06-DE3623CAA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24B87E-F035-4BCF-AD31-DFB4EC736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111A98-F9CB-45D1-A5E9-8BAC0A49E5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3CFF79-B707-4F46-8A9F-A3E8E78F62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4030EC-534A-47BD-AF3E-5E21147D5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C3EE-64B6-44C1-810A-1F9A60F44436}" type="datetime1">
              <a:rPr lang="en-SG" smtClean="0"/>
              <a:t>27/7/2023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D1F3A-9502-456E-83A9-1D946E2B3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121CEC-D345-4624-A9DB-63ED9EBC5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15160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995AE-E4F3-46E1-960B-D61C1BA40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2B6C2B-1026-4FF4-B7DC-8AD55314B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07CA5-0575-414C-B662-21691E9BB2E5}" type="datetime1">
              <a:rPr lang="en-SG" smtClean="0"/>
              <a:t>27/7/2023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D94777-FAE7-4EF1-A16E-01B3C85CD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E76066-A070-4C38-BA65-5D439EB78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2042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0FE0DD-FE6A-408E-BC73-D7F74F171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64DB8-BB9A-422E-911F-D558E738EADA}" type="datetime1">
              <a:rPr lang="en-SG" smtClean="0"/>
              <a:t>27/7/2023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020458-9103-46DF-AF18-B10D32289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3D8C8D-C594-4300-AF4A-1E87BB84B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48136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54116-F7EF-4886-8819-AE656481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F7BF8-3644-491E-9B22-D9DC2B5F4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372727-7E1F-44AC-94C9-AD9C3EA1B4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8C9CB5-A9D3-4290-9DD7-8AFAFCA8E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76992-3145-4493-8834-8CEC8318CC09}" type="datetime1">
              <a:rPr lang="en-SG" smtClean="0"/>
              <a:t>27/7/2023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A36DF-75AD-4EEC-BA2F-B354E7BEA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97DD0-1279-412F-B873-17049CE0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36019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F93D2-7BB8-4C97-AEAF-AA8B1EA25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7E73C1-61CD-45A5-B4A1-6E79C19277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3078BE-660C-4DEE-B4AC-95261286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014EE-2ECF-4198-9299-3344A2872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8D2-5115-4A81-BA47-24367DB6EF23}" type="datetime1">
              <a:rPr lang="en-SG" smtClean="0"/>
              <a:t>27/7/2023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B1B7C1-1340-4762-B648-EF1369C53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320E7E-4699-44DF-A7F5-412F69822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74769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E48FF3-404E-4BA3-9D2A-A2446C91D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091FB3-00E4-4552-9006-022346B02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F9BBA-27DE-4690-88B7-AE543CAFD0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BF100-4989-4CB8-930C-10517E5347E9}" type="datetime1">
              <a:rPr lang="en-SG" smtClean="0"/>
              <a:t>27/7/2023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E6A16-1D31-48DE-90B0-4B218081F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BF07B-AAA8-4779-A906-EBAA81E1CB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28015-46E4-4C1D-BA82-BC539E295F8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16459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school-herald.ru/ru/article/view?id=1349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120.png"/><Relationship Id="rId18" Type="http://schemas.openxmlformats.org/officeDocument/2006/relationships/image" Target="../media/image230.png"/><Relationship Id="rId3" Type="http://schemas.openxmlformats.org/officeDocument/2006/relationships/image" Target="../media/image160.png"/><Relationship Id="rId7" Type="http://schemas.openxmlformats.org/officeDocument/2006/relationships/image" Target="../media/image66.png"/><Relationship Id="rId12" Type="http://schemas.openxmlformats.org/officeDocument/2006/relationships/image" Target="../media/image112.png"/><Relationship Id="rId17" Type="http://schemas.openxmlformats.org/officeDocument/2006/relationships/image" Target="../media/image221.png"/><Relationship Id="rId2" Type="http://schemas.openxmlformats.org/officeDocument/2006/relationships/image" Target="../media/image212.png"/><Relationship Id="rId16" Type="http://schemas.openxmlformats.org/officeDocument/2006/relationships/image" Target="../media/image170.png"/><Relationship Id="rId20" Type="http://schemas.openxmlformats.org/officeDocument/2006/relationships/image" Target="../media/image2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11" Type="http://schemas.openxmlformats.org/officeDocument/2006/relationships/image" Target="../media/image102.png"/><Relationship Id="rId5" Type="http://schemas.openxmlformats.org/officeDocument/2006/relationships/image" Target="../media/image410.png"/><Relationship Id="rId15" Type="http://schemas.openxmlformats.org/officeDocument/2006/relationships/image" Target="../media/image141.png"/><Relationship Id="rId10" Type="http://schemas.openxmlformats.org/officeDocument/2006/relationships/image" Target="../media/image92.png"/><Relationship Id="rId19" Type="http://schemas.openxmlformats.org/officeDocument/2006/relationships/image" Target="../media/image242.png"/><Relationship Id="rId4" Type="http://schemas.openxmlformats.org/officeDocument/2006/relationships/image" Target="../media/image311.png"/><Relationship Id="rId9" Type="http://schemas.openxmlformats.org/officeDocument/2006/relationships/image" Target="../media/image81.png"/><Relationship Id="rId14" Type="http://schemas.openxmlformats.org/officeDocument/2006/relationships/image" Target="../media/image13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0.png"/><Relationship Id="rId7" Type="http://schemas.openxmlformats.org/officeDocument/2006/relationships/image" Target="../media/image303.png"/><Relationship Id="rId12" Type="http://schemas.openxmlformats.org/officeDocument/2006/relationships/image" Target="../media/image36.png"/><Relationship Id="rId2" Type="http://schemas.openxmlformats.org/officeDocument/2006/relationships/image" Target="../media/image2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2.png"/><Relationship Id="rId11" Type="http://schemas.openxmlformats.org/officeDocument/2006/relationships/hyperlink" Target="https://pixabay.com/en/dam-water-symbol-reservoir-wall-312001/" TargetMode="External"/><Relationship Id="rId5" Type="http://schemas.openxmlformats.org/officeDocument/2006/relationships/image" Target="../media/image282.png"/><Relationship Id="rId10" Type="http://schemas.openxmlformats.org/officeDocument/2006/relationships/image" Target="../media/image6.png"/><Relationship Id="rId4" Type="http://schemas.openxmlformats.org/officeDocument/2006/relationships/image" Target="../media/image270.png"/><Relationship Id="rId9" Type="http://schemas.openxmlformats.org/officeDocument/2006/relationships/image" Target="../media/image3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hyperlink" Target="https://climatedataguide.ucar.edu/climate-data/climate-forecast-system-reanalysis-cfsr" TargetMode="External"/><Relationship Id="rId7" Type="http://schemas.openxmlformats.org/officeDocument/2006/relationships/image" Target="../media/image40.png"/><Relationship Id="rId2" Type="http://schemas.openxmlformats.org/officeDocument/2006/relationships/hyperlink" Target="https://earthexplorer.usgs.gov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hyperlink" Target="https://cds.climate.copernicus.eu/cdsapp#!/dataset/cems-glofas-historical?tab=overview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7" Type="http://schemas.openxmlformats.org/officeDocument/2006/relationships/image" Target="../media/image420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380.png"/><Relationship Id="rId4" Type="http://schemas.openxmlformats.org/officeDocument/2006/relationships/image" Target="../media/image43.png"/><Relationship Id="rId9" Type="http://schemas.openxmlformats.org/officeDocument/2006/relationships/image" Target="../media/image4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ulianneq/Kirsch-Nowak_Streamflow_Generator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.png"/><Relationship Id="rId18" Type="http://schemas.openxmlformats.org/officeDocument/2006/relationships/image" Target="../media/image18.svg"/><Relationship Id="rId26" Type="http://schemas.openxmlformats.org/officeDocument/2006/relationships/image" Target="../media/image26.png"/><Relationship Id="rId3" Type="http://schemas.openxmlformats.org/officeDocument/2006/relationships/image" Target="../media/image4.png"/><Relationship Id="rId21" Type="http://schemas.openxmlformats.org/officeDocument/2006/relationships/image" Target="../media/image21.png"/><Relationship Id="rId34" Type="http://schemas.openxmlformats.org/officeDocument/2006/relationships/image" Target="../media/image29.sv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17" Type="http://schemas.openxmlformats.org/officeDocument/2006/relationships/image" Target="../media/image17.png"/><Relationship Id="rId25" Type="http://schemas.openxmlformats.org/officeDocument/2006/relationships/image" Target="../media/image25.png"/><Relationship Id="rId3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6.svg"/><Relationship Id="rId20" Type="http://schemas.openxmlformats.org/officeDocument/2006/relationships/image" Target="../media/image20.svg"/><Relationship Id="rId29" Type="http://schemas.openxmlformats.org/officeDocument/2006/relationships/hyperlink" Target="https://www.scmp.com/business/article/3201057/chinas-coal-plants-consumed-citys-worth-extra-water-every-day-during-summer-drought-alarming-climat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en/dam-water-symbol-reservoir-wall-312001/" TargetMode="External"/><Relationship Id="rId11" Type="http://schemas.openxmlformats.org/officeDocument/2006/relationships/image" Target="../media/image11.png"/><Relationship Id="rId24" Type="http://schemas.openxmlformats.org/officeDocument/2006/relationships/image" Target="../media/image24.png"/><Relationship Id="rId32" Type="http://schemas.openxmlformats.org/officeDocument/2006/relationships/hyperlink" Target="https://asianews.network/severe-drought-affects-electricity-production-of-northern-hydropower-plants/" TargetMode="External"/><Relationship Id="rId5" Type="http://schemas.openxmlformats.org/officeDocument/2006/relationships/image" Target="../media/image6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28" Type="http://schemas.openxmlformats.org/officeDocument/2006/relationships/hyperlink" Target="https://www.argusmedia.com/en/news/2187425-us-cold-snap-leaves-millions-without-electricity" TargetMode="External"/><Relationship Id="rId10" Type="http://schemas.openxmlformats.org/officeDocument/2006/relationships/image" Target="../media/image10.svg"/><Relationship Id="rId19" Type="http://schemas.openxmlformats.org/officeDocument/2006/relationships/image" Target="../media/image19.png"/><Relationship Id="rId31" Type="http://schemas.openxmlformats.org/officeDocument/2006/relationships/hyperlink" Target="https://www.spglobal.com/marketintelligence/en/news-insights/latest-news-headlines/climate-change-poses-big-water-risks-for-nuclear-fossil-fueled-plants-60669992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Relationship Id="rId22" Type="http://schemas.openxmlformats.org/officeDocument/2006/relationships/image" Target="../media/image22.svg"/><Relationship Id="rId27" Type="http://schemas.openxmlformats.org/officeDocument/2006/relationships/image" Target="../media/image27.svg"/><Relationship Id="rId30" Type="http://schemas.openxmlformats.org/officeDocument/2006/relationships/hyperlink" Target="https://www.theguardian.com/environment/2023/jun/12/uk-heatwave-prompts-order-to-fire-up-coal-plant-to-meet-aircon-demand" TargetMode="External"/><Relationship Id="rId35" Type="http://schemas.openxmlformats.org/officeDocument/2006/relationships/image" Target="../media/image30.emf"/><Relationship Id="rId8" Type="http://schemas.openxmlformats.org/officeDocument/2006/relationships/image" Target="../media/image8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jpeg"/><Relationship Id="rId5" Type="http://schemas.openxmlformats.org/officeDocument/2006/relationships/image" Target="../media/image58.jpeg"/><Relationship Id="rId4" Type="http://schemas.openxmlformats.org/officeDocument/2006/relationships/image" Target="../media/image5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ds.climate.copernicus.eu/cdsapp#!/dataset/cems-glofas-historical?tab=overview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cds.climate.copernicus.eu/cdsapp#!/dataset/cems-glofas-historical?tab=overview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7" Type="http://schemas.openxmlformats.org/officeDocument/2006/relationships/image" Target="../media/image7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16/j.renene.2014.06.014" TargetMode="External"/><Relationship Id="rId13" Type="http://schemas.openxmlformats.org/officeDocument/2006/relationships/hyperlink" Target="https://doi.org/10.5194/gmd-2019-134" TargetMode="External"/><Relationship Id="rId3" Type="http://schemas.openxmlformats.org/officeDocument/2006/relationships/hyperlink" Target="https://doi.org/10.5334/jors.302/" TargetMode="External"/><Relationship Id="rId7" Type="http://schemas.openxmlformats.org/officeDocument/2006/relationships/hyperlink" Target="https://doi.org/10.1016/j.agwat.2021.106976" TargetMode="External"/><Relationship Id="rId12" Type="http://schemas.openxmlformats.org/officeDocument/2006/relationships/hyperlink" Target="https://doi.org/10.1016/j.envsoft.2020.104667" TargetMode="External"/><Relationship Id="rId2" Type="http://schemas.openxmlformats.org/officeDocument/2006/relationships/hyperlink" Target="https://doi.org/10.1029/2020EF0018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29/2017WR022478" TargetMode="External"/><Relationship Id="rId11" Type="http://schemas.openxmlformats.org/officeDocument/2006/relationships/hyperlink" Target="https://dx.doi.org/10.1016/j.energy.2016.08.068" TargetMode="External"/><Relationship Id="rId5" Type="http://schemas.openxmlformats.org/officeDocument/2006/relationships/hyperlink" Target="https://doi.org/10.24381/cds.a4fdd6b9" TargetMode="External"/><Relationship Id="rId10" Type="http://schemas.openxmlformats.org/officeDocument/2006/relationships/hyperlink" Target="https://dx.doi.org/10.1016/j.energy.2016.08.060" TargetMode="External"/><Relationship Id="rId4" Type="http://schemas.openxmlformats.org/officeDocument/2006/relationships/hyperlink" Target="https://doi.org/10.1016/j.apenergy.2015.09.077" TargetMode="External"/><Relationship Id="rId9" Type="http://schemas.openxmlformats.org/officeDocument/2006/relationships/hyperlink" Target="https://climatedataguide.ucar.edu/climate-data/climate-forecast-system-reanalysis-cfsr" TargetMode="External"/><Relationship Id="rId14" Type="http://schemas.openxmlformats.org/officeDocument/2006/relationships/hyperlink" Target="https://doi.org/10.1016/j.energy.2016.08.059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g"/><Relationship Id="rId4" Type="http://schemas.openxmlformats.org/officeDocument/2006/relationships/image" Target="../media/image3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png"/><Relationship Id="rId13" Type="http://schemas.openxmlformats.org/officeDocument/2006/relationships/image" Target="../media/image141.png"/><Relationship Id="rId3" Type="http://schemas.openxmlformats.org/officeDocument/2006/relationships/image" Target="../media/image410.png"/><Relationship Id="rId7" Type="http://schemas.openxmlformats.org/officeDocument/2006/relationships/image" Target="../media/image81.png"/><Relationship Id="rId12" Type="http://schemas.openxmlformats.org/officeDocument/2006/relationships/image" Target="../media/image131.png"/><Relationship Id="rId2" Type="http://schemas.openxmlformats.org/officeDocument/2006/relationships/image" Target="../media/image3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11" Type="http://schemas.openxmlformats.org/officeDocument/2006/relationships/image" Target="../media/image120.png"/><Relationship Id="rId5" Type="http://schemas.openxmlformats.org/officeDocument/2006/relationships/image" Target="../media/image66.png"/><Relationship Id="rId10" Type="http://schemas.openxmlformats.org/officeDocument/2006/relationships/image" Target="../media/image112.png"/><Relationship Id="rId4" Type="http://schemas.openxmlformats.org/officeDocument/2006/relationships/image" Target="../media/image56.png"/><Relationship Id="rId9" Type="http://schemas.openxmlformats.org/officeDocument/2006/relationships/image" Target="../media/image10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120.png"/><Relationship Id="rId3" Type="http://schemas.openxmlformats.org/officeDocument/2006/relationships/image" Target="../media/image160.png"/><Relationship Id="rId7" Type="http://schemas.openxmlformats.org/officeDocument/2006/relationships/image" Target="../media/image66.png"/><Relationship Id="rId12" Type="http://schemas.openxmlformats.org/officeDocument/2006/relationships/image" Target="../media/image112.png"/><Relationship Id="rId2" Type="http://schemas.openxmlformats.org/officeDocument/2006/relationships/image" Target="../media/image151.png"/><Relationship Id="rId16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11" Type="http://schemas.openxmlformats.org/officeDocument/2006/relationships/image" Target="../media/image102.png"/><Relationship Id="rId5" Type="http://schemas.openxmlformats.org/officeDocument/2006/relationships/image" Target="../media/image410.png"/><Relationship Id="rId15" Type="http://schemas.openxmlformats.org/officeDocument/2006/relationships/image" Target="../media/image141.png"/><Relationship Id="rId10" Type="http://schemas.openxmlformats.org/officeDocument/2006/relationships/image" Target="../media/image92.png"/><Relationship Id="rId4" Type="http://schemas.openxmlformats.org/officeDocument/2006/relationships/image" Target="../media/image311.png"/><Relationship Id="rId9" Type="http://schemas.openxmlformats.org/officeDocument/2006/relationships/image" Target="../media/image81.png"/><Relationship Id="rId14" Type="http://schemas.openxmlformats.org/officeDocument/2006/relationships/image" Target="../media/image1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8000"/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ESD Games - Engineering Systems and Design (ESD)">
            <a:extLst>
              <a:ext uri="{FF2B5EF4-FFF2-40B4-BE49-F238E27FC236}">
                <a16:creationId xmlns:a16="http://schemas.microsoft.com/office/drawing/2014/main" id="{42038384-875B-C3AC-0940-D71FB9EE2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806" y="206720"/>
            <a:ext cx="1981707" cy="82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ESD Games - Engineering Systems and Design (ESD)">
            <a:extLst>
              <a:ext uri="{FF2B5EF4-FFF2-40B4-BE49-F238E27FC236}">
                <a16:creationId xmlns:a16="http://schemas.microsoft.com/office/drawing/2014/main" id="{26D29F9B-E822-5862-975E-B36AB511F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513" y="200097"/>
            <a:ext cx="3048353" cy="830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A89C82-C940-EC60-CA12-5F9203F1811E}"/>
              </a:ext>
            </a:extLst>
          </p:cNvPr>
          <p:cNvSpPr txBox="1"/>
          <p:nvPr/>
        </p:nvSpPr>
        <p:spPr>
          <a:xfrm>
            <a:off x="1071820" y="1166842"/>
            <a:ext cx="10068128" cy="5047536"/>
          </a:xfrm>
          <a:prstGeom prst="rect">
            <a:avLst/>
          </a:prstGeom>
          <a:solidFill>
            <a:schemeClr val="bg1">
              <a:alpha val="3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PhD Final Examination</a:t>
            </a:r>
          </a:p>
          <a:p>
            <a:pPr algn="ctr"/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3600" b="1" spc="-7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Enhancing the Performance of</a:t>
            </a:r>
          </a:p>
          <a:p>
            <a:pPr algn="ctr"/>
            <a:r>
              <a:rPr lang="en-US" sz="3600" b="1" spc="-7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Country-Scale Water-Energy Systems through Synergized Operations</a:t>
            </a:r>
          </a:p>
          <a:p>
            <a:pPr algn="ctr"/>
            <a:endParaRPr lang="en-US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1" algn="ctr">
              <a:tabLst>
                <a:tab pos="2065338" algn="l"/>
                <a:tab pos="2419350" algn="l"/>
              </a:tabLst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 </a:t>
            </a: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Rachel Koh</a:t>
            </a:r>
          </a:p>
          <a:p>
            <a:pPr algn="ct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under the guidance of </a:t>
            </a: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Assoc. Prof. Stefano </a:t>
            </a:r>
            <a:r>
              <a:rPr lang="en-US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Galelli</a:t>
            </a:r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21 June 2023</a:t>
            </a:r>
          </a:p>
        </p:txBody>
      </p:sp>
    </p:spTree>
    <p:extLst>
      <p:ext uri="{BB962C8B-B14F-4D97-AF65-F5344CB8AC3E}">
        <p14:creationId xmlns:p14="http://schemas.microsoft.com/office/powerpoint/2010/main" val="3561725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>
            <a:extLst>
              <a:ext uri="{FF2B5EF4-FFF2-40B4-BE49-F238E27FC236}">
                <a16:creationId xmlns:a16="http://schemas.microsoft.com/office/drawing/2014/main" id="{2B2DB5AF-EC52-4B40-873B-628BFFF76741}"/>
              </a:ext>
            </a:extLst>
          </p:cNvPr>
          <p:cNvSpPr txBox="1"/>
          <p:nvPr/>
        </p:nvSpPr>
        <p:spPr>
          <a:xfrm flipH="1">
            <a:off x="0" y="-116500"/>
            <a:ext cx="6982862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r>
              <a:rPr lang="en-SG" sz="3200" b="0" dirty="0">
                <a:solidFill>
                  <a:schemeClr val="accent5">
                    <a:lumMod val="50000"/>
                  </a:schemeClr>
                </a:solidFill>
              </a:rPr>
              <a:t>State-of-the-art simulation environment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33CEE66-8E97-4469-95DF-9B0C010CB908}"/>
              </a:ext>
            </a:extLst>
          </p:cNvPr>
          <p:cNvSpPr/>
          <p:nvPr/>
        </p:nvSpPr>
        <p:spPr>
          <a:xfrm>
            <a:off x="494515" y="4038473"/>
            <a:ext cx="11505459" cy="269248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8A07AE1-5C21-4FD8-A1D3-0860B85AC189}"/>
              </a:ext>
            </a:extLst>
          </p:cNvPr>
          <p:cNvSpPr txBox="1"/>
          <p:nvPr/>
        </p:nvSpPr>
        <p:spPr>
          <a:xfrm>
            <a:off x="1484805" y="4260869"/>
            <a:ext cx="18008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Power system model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3C1B4D1-D921-460B-AE2E-43CA35326809}"/>
              </a:ext>
            </a:extLst>
          </p:cNvPr>
          <p:cNvCxnSpPr>
            <a:cxnSpLocks/>
            <a:stCxn id="45" idx="2"/>
            <a:endCxn id="50" idx="0"/>
          </p:cNvCxnSpPr>
          <p:nvPr/>
        </p:nvCxnSpPr>
        <p:spPr>
          <a:xfrm>
            <a:off x="2385209" y="4907200"/>
            <a:ext cx="0" cy="30280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CABE7AE-6EB6-4B81-8FCC-9D6E67F1EF81}"/>
                  </a:ext>
                </a:extLst>
              </p:cNvPr>
              <p:cNvSpPr txBox="1"/>
              <p:nvPr/>
            </p:nvSpPr>
            <p:spPr>
              <a:xfrm>
                <a:off x="1125973" y="5210000"/>
                <a:ext cx="2518471" cy="14773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dirty="0"/>
                  <a:t>Hourly energy production mix</a:t>
                </a:r>
              </a:p>
              <a:p>
                <a:pPr algn="ctr"/>
                <a:r>
                  <a:rPr lang="en-SG" dirty="0"/>
                  <a:t>(HP dispatched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dirty="0"/>
                  <a:t>*),</a:t>
                </a:r>
              </a:p>
              <a:p>
                <a:pPr algn="ctr"/>
                <a:r>
                  <a:rPr lang="en-SG" dirty="0"/>
                  <a:t>Operating cost, </a:t>
                </a:r>
              </a:p>
              <a:p>
                <a:pPr algn="ctr"/>
                <a:r>
                  <a:rPr lang="en-SG" dirty="0"/>
                  <a:t>CO</a:t>
                </a:r>
                <a:r>
                  <a:rPr lang="en-SG" baseline="-25000" dirty="0"/>
                  <a:t>2</a:t>
                </a:r>
                <a:r>
                  <a:rPr lang="en-SG" dirty="0"/>
                  <a:t> </a:t>
                </a:r>
                <a:r>
                  <a:rPr lang="en-SG" dirty="0" err="1"/>
                  <a:t>emi</a:t>
                </a:r>
                <a:r>
                  <a:rPr lang="en-SG" dirty="0"/>
                  <a:t>.</a:t>
                </a:r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CABE7AE-6EB6-4B81-8FCC-9D6E67F1EF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973" y="5210000"/>
                <a:ext cx="2518471" cy="1477328"/>
              </a:xfrm>
              <a:prstGeom prst="rect">
                <a:avLst/>
              </a:prstGeom>
              <a:blipFill>
                <a:blip r:embed="rId2"/>
                <a:stretch>
                  <a:fillRect l="-726" t="-2479" r="-484" b="-578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TextBox 50">
            <a:extLst>
              <a:ext uri="{FF2B5EF4-FFF2-40B4-BE49-F238E27FC236}">
                <a16:creationId xmlns:a16="http://schemas.microsoft.com/office/drawing/2014/main" id="{FA3DF675-F92F-4BF0-AD55-CAE1ABE398F5}"/>
              </a:ext>
            </a:extLst>
          </p:cNvPr>
          <p:cNvSpPr txBox="1"/>
          <p:nvPr/>
        </p:nvSpPr>
        <p:spPr>
          <a:xfrm rot="16200000">
            <a:off x="-1092297" y="5195307"/>
            <a:ext cx="2683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Energy system</a:t>
            </a:r>
            <a:endParaRPr lang="en-SG" baseline="-25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3FDA04F-680A-4A66-879A-0B85C5C29B95}"/>
              </a:ext>
            </a:extLst>
          </p:cNvPr>
          <p:cNvSpPr txBox="1"/>
          <p:nvPr/>
        </p:nvSpPr>
        <p:spPr>
          <a:xfrm>
            <a:off x="7894071" y="4722534"/>
            <a:ext cx="424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… </a:t>
            </a:r>
            <a:endParaRPr lang="en-SG" baseline="-25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EB8056-34F2-4457-89E7-1AE182A3B0CE}"/>
              </a:ext>
            </a:extLst>
          </p:cNvPr>
          <p:cNvSpPr txBox="1"/>
          <p:nvPr/>
        </p:nvSpPr>
        <p:spPr>
          <a:xfrm>
            <a:off x="4560537" y="4302192"/>
            <a:ext cx="18008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Power system model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304CFAD-8E53-4C3B-B88B-23D1E28C9A15}"/>
              </a:ext>
            </a:extLst>
          </p:cNvPr>
          <p:cNvCxnSpPr>
            <a:cxnSpLocks/>
            <a:stCxn id="53" idx="2"/>
            <a:endCxn id="79" idx="0"/>
          </p:cNvCxnSpPr>
          <p:nvPr/>
        </p:nvCxnSpPr>
        <p:spPr>
          <a:xfrm>
            <a:off x="5460941" y="4948523"/>
            <a:ext cx="8459" cy="261477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8FECC1D3-610D-4127-BD70-25D961D7D889}"/>
              </a:ext>
            </a:extLst>
          </p:cNvPr>
          <p:cNvSpPr txBox="1"/>
          <p:nvPr/>
        </p:nvSpPr>
        <p:spPr>
          <a:xfrm>
            <a:off x="9721943" y="4302192"/>
            <a:ext cx="18008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Power system model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FAF264F-3A5B-4BA8-8727-5A7F1DBFD286}"/>
              </a:ext>
            </a:extLst>
          </p:cNvPr>
          <p:cNvCxnSpPr>
            <a:cxnSpLocks/>
            <a:stCxn id="56" idx="2"/>
            <a:endCxn id="58" idx="0"/>
          </p:cNvCxnSpPr>
          <p:nvPr/>
        </p:nvCxnSpPr>
        <p:spPr>
          <a:xfrm>
            <a:off x="10622347" y="4948523"/>
            <a:ext cx="0" cy="259718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F57856D-A611-4851-85B2-5F384B1C57FC}"/>
                  </a:ext>
                </a:extLst>
              </p:cNvPr>
              <p:cNvSpPr txBox="1"/>
              <p:nvPr/>
            </p:nvSpPr>
            <p:spPr>
              <a:xfrm>
                <a:off x="9244719" y="5208241"/>
                <a:ext cx="2755256" cy="14773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dirty="0"/>
                  <a:t>Hourly energy </a:t>
                </a:r>
              </a:p>
              <a:p>
                <a:pPr algn="ctr"/>
                <a:r>
                  <a:rPr lang="en-SG" dirty="0"/>
                  <a:t>production mix</a:t>
                </a:r>
              </a:p>
              <a:p>
                <a:pPr algn="ctr"/>
                <a:r>
                  <a:rPr lang="en-SG" dirty="0"/>
                  <a:t>(HP dispatched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SG" dirty="0"/>
                  <a:t>*),</a:t>
                </a:r>
              </a:p>
              <a:p>
                <a:pPr algn="ctr"/>
                <a:r>
                  <a:rPr lang="en-SG" dirty="0"/>
                  <a:t>Operating cost, </a:t>
                </a:r>
              </a:p>
              <a:p>
                <a:pPr algn="ctr"/>
                <a:r>
                  <a:rPr lang="en-SG" dirty="0"/>
                  <a:t>CO</a:t>
                </a:r>
                <a:r>
                  <a:rPr lang="en-SG" baseline="-25000" dirty="0"/>
                  <a:t>2</a:t>
                </a:r>
                <a:r>
                  <a:rPr lang="en-SG" dirty="0"/>
                  <a:t> </a:t>
                </a:r>
                <a:r>
                  <a:rPr lang="en-SG" dirty="0" err="1"/>
                  <a:t>emi</a:t>
                </a:r>
                <a:r>
                  <a:rPr lang="en-SG" dirty="0"/>
                  <a:t>.</a:t>
                </a:r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F57856D-A611-4851-85B2-5F384B1C57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44719" y="5208241"/>
                <a:ext cx="2755256" cy="1477328"/>
              </a:xfrm>
              <a:prstGeom prst="rect">
                <a:avLst/>
              </a:prstGeom>
              <a:blipFill>
                <a:blip r:embed="rId3"/>
                <a:stretch>
                  <a:fillRect l="-665" t="-2058" r="-443" b="-535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BE6F983-2273-47B5-AF02-A72A6B0C9AE5}"/>
              </a:ext>
            </a:extLst>
          </p:cNvPr>
          <p:cNvCxnSpPr>
            <a:cxnSpLocks/>
            <a:endCxn id="56" idx="1"/>
          </p:cNvCxnSpPr>
          <p:nvPr/>
        </p:nvCxnSpPr>
        <p:spPr>
          <a:xfrm>
            <a:off x="9244719" y="4625358"/>
            <a:ext cx="477224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90019BD-93E9-40EC-AEAF-084114ED2A13}"/>
              </a:ext>
            </a:extLst>
          </p:cNvPr>
          <p:cNvSpPr/>
          <p:nvPr/>
        </p:nvSpPr>
        <p:spPr>
          <a:xfrm>
            <a:off x="494517" y="631516"/>
            <a:ext cx="11505457" cy="20563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BB7799-5620-4C8B-9514-A76547B391A0}"/>
              </a:ext>
            </a:extLst>
          </p:cNvPr>
          <p:cNvSpPr txBox="1"/>
          <p:nvPr/>
        </p:nvSpPr>
        <p:spPr>
          <a:xfrm>
            <a:off x="1484804" y="725175"/>
            <a:ext cx="180080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Reservoir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DD9B8C7-0B2D-4B20-B652-535274069B45}"/>
                  </a:ext>
                </a:extLst>
              </p:cNvPr>
              <p:cNvSpPr txBox="1"/>
              <p:nvPr/>
            </p:nvSpPr>
            <p:spPr>
              <a:xfrm>
                <a:off x="600499" y="589849"/>
                <a:ext cx="597158" cy="6399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SG" sz="1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SG" sz="1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DD9B8C7-0B2D-4B20-B652-535274069B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499" y="589849"/>
                <a:ext cx="597158" cy="639983"/>
              </a:xfrm>
              <a:prstGeom prst="rect">
                <a:avLst/>
              </a:prstGeom>
              <a:blipFill>
                <a:blip r:embed="rId4"/>
                <a:stretch>
                  <a:fillRect b="-952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F8EDAB3-8DB5-4745-AF11-14D04B699407}"/>
                  </a:ext>
                </a:extLst>
              </p:cNvPr>
              <p:cNvSpPr txBox="1"/>
              <p:nvPr/>
            </p:nvSpPr>
            <p:spPr>
              <a:xfrm>
                <a:off x="1689934" y="1854926"/>
                <a:ext cx="13905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F8EDAB3-8DB5-4745-AF11-14D04B6994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9934" y="1854926"/>
                <a:ext cx="1390549" cy="369332"/>
              </a:xfrm>
              <a:prstGeom prst="rect">
                <a:avLst/>
              </a:prstGeom>
              <a:blipFill>
                <a:blip r:embed="rId5"/>
                <a:stretch>
                  <a:fillRect l="-3509" t="-8197" b="-2459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3B46EF-06F2-4C55-B62C-0FF635E541C3}"/>
              </a:ext>
            </a:extLst>
          </p:cNvPr>
          <p:cNvCxnSpPr>
            <a:cxnSpLocks/>
            <a:stCxn id="9" idx="2"/>
            <a:endCxn id="45" idx="0"/>
          </p:cNvCxnSpPr>
          <p:nvPr/>
        </p:nvCxnSpPr>
        <p:spPr>
          <a:xfrm>
            <a:off x="2385209" y="2224258"/>
            <a:ext cx="0" cy="2036611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28B0F14-31DC-4AA2-B4E5-0B9778F0118D}"/>
                  </a:ext>
                </a:extLst>
              </p:cNvPr>
              <p:cNvSpPr txBox="1"/>
              <p:nvPr/>
            </p:nvSpPr>
            <p:spPr>
              <a:xfrm>
                <a:off x="2355969" y="2854321"/>
                <a:ext cx="14695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Available hydropower: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28B0F14-31DC-4AA2-B4E5-0B9778F011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969" y="2854321"/>
                <a:ext cx="1469573" cy="923330"/>
              </a:xfrm>
              <a:prstGeom prst="rect">
                <a:avLst/>
              </a:prstGeom>
              <a:blipFill>
                <a:blip r:embed="rId6"/>
                <a:stretch>
                  <a:fillRect l="-3306" t="-3289" r="-413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50DC70-4307-4E83-BE9C-7A674C91B695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1197657" y="909841"/>
            <a:ext cx="287147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6AC0F61-8B43-4930-9660-98DBF1D44151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2385208" y="1094507"/>
            <a:ext cx="1" cy="760419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6BF1CDD-A659-4760-B8A7-877DADF988E5}"/>
              </a:ext>
            </a:extLst>
          </p:cNvPr>
          <p:cNvSpPr txBox="1"/>
          <p:nvPr/>
        </p:nvSpPr>
        <p:spPr>
          <a:xfrm rot="16200000">
            <a:off x="-785152" y="1468814"/>
            <a:ext cx="206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Water system</a:t>
            </a:r>
            <a:endParaRPr lang="en-SG" baseline="-250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8174711-F975-48A4-8A63-1556D58A93AE}"/>
              </a:ext>
            </a:extLst>
          </p:cNvPr>
          <p:cNvCxnSpPr>
            <a:cxnSpLocks/>
          </p:cNvCxnSpPr>
          <p:nvPr/>
        </p:nvCxnSpPr>
        <p:spPr>
          <a:xfrm>
            <a:off x="2385208" y="2481603"/>
            <a:ext cx="1440389" cy="9035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BDF92E9-3C1F-406B-B635-45FE8E8B952E}"/>
              </a:ext>
            </a:extLst>
          </p:cNvPr>
          <p:cNvSpPr txBox="1"/>
          <p:nvPr/>
        </p:nvSpPr>
        <p:spPr>
          <a:xfrm>
            <a:off x="4515229" y="725175"/>
            <a:ext cx="180080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Reservoir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E4847B2-2103-4307-BD2E-88D9500B602C}"/>
                  </a:ext>
                </a:extLst>
              </p:cNvPr>
              <p:cNvSpPr txBox="1"/>
              <p:nvPr/>
            </p:nvSpPr>
            <p:spPr>
              <a:xfrm>
                <a:off x="3539109" y="725175"/>
                <a:ext cx="5971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E4847B2-2103-4307-BD2E-88D9500B60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9109" y="725175"/>
                <a:ext cx="597158" cy="369332"/>
              </a:xfrm>
              <a:prstGeom prst="rect">
                <a:avLst/>
              </a:prstGeom>
              <a:blipFill>
                <a:blip r:embed="rId7"/>
                <a:stretch>
                  <a:fillRect l="-2041" r="-5102" b="-9836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877E67E-C03D-4D44-8E26-AE0036C98869}"/>
                  </a:ext>
                </a:extLst>
              </p:cNvPr>
              <p:cNvSpPr txBox="1"/>
              <p:nvPr/>
            </p:nvSpPr>
            <p:spPr>
              <a:xfrm>
                <a:off x="4709422" y="1854926"/>
                <a:ext cx="14446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877E67E-C03D-4D44-8E26-AE0036C988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9422" y="1854926"/>
                <a:ext cx="1444690" cy="369332"/>
              </a:xfrm>
              <a:prstGeom prst="rect">
                <a:avLst/>
              </a:prstGeom>
              <a:blipFill>
                <a:blip r:embed="rId8"/>
                <a:stretch>
                  <a:fillRect l="-3797" t="-8197" b="-2459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2F14275-9706-4247-86E8-A197839D7E34}"/>
              </a:ext>
            </a:extLst>
          </p:cNvPr>
          <p:cNvCxnSpPr>
            <a:cxnSpLocks/>
            <a:stCxn id="30" idx="2"/>
            <a:endCxn id="53" idx="0"/>
          </p:cNvCxnSpPr>
          <p:nvPr/>
        </p:nvCxnSpPr>
        <p:spPr>
          <a:xfrm>
            <a:off x="5431767" y="2224258"/>
            <a:ext cx="29174" cy="2077934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57ACA4D-2EEC-4CB8-AC5A-3E87A61A7417}"/>
                  </a:ext>
                </a:extLst>
              </p:cNvPr>
              <p:cNvSpPr txBox="1"/>
              <p:nvPr/>
            </p:nvSpPr>
            <p:spPr>
              <a:xfrm>
                <a:off x="5451218" y="2849688"/>
                <a:ext cx="14695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Available hydropower: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57ACA4D-2EEC-4CB8-AC5A-3E87A61A74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1218" y="2849688"/>
                <a:ext cx="1469573" cy="923330"/>
              </a:xfrm>
              <a:prstGeom prst="rect">
                <a:avLst/>
              </a:prstGeom>
              <a:blipFill>
                <a:blip r:embed="rId9"/>
                <a:stretch>
                  <a:fillRect l="-3320" t="-3289" r="-83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5E7C455-BC12-46B1-8BF3-336F9BEDD96B}"/>
              </a:ext>
            </a:extLst>
          </p:cNvPr>
          <p:cNvCxnSpPr>
            <a:cxnSpLocks/>
            <a:stCxn id="29" idx="3"/>
            <a:endCxn id="28" idx="1"/>
          </p:cNvCxnSpPr>
          <p:nvPr/>
        </p:nvCxnSpPr>
        <p:spPr>
          <a:xfrm>
            <a:off x="4136267" y="909841"/>
            <a:ext cx="378962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021235C-6D1E-464F-8330-E7F3A4EEFC2B}"/>
              </a:ext>
            </a:extLst>
          </p:cNvPr>
          <p:cNvCxnSpPr>
            <a:cxnSpLocks/>
            <a:stCxn id="28" idx="2"/>
            <a:endCxn id="30" idx="0"/>
          </p:cNvCxnSpPr>
          <p:nvPr/>
        </p:nvCxnSpPr>
        <p:spPr>
          <a:xfrm>
            <a:off x="5415633" y="1094507"/>
            <a:ext cx="16134" cy="760419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2F82688-55C6-46C8-998F-9EAA189DB385}"/>
              </a:ext>
            </a:extLst>
          </p:cNvPr>
          <p:cNvSpPr txBox="1"/>
          <p:nvPr/>
        </p:nvSpPr>
        <p:spPr>
          <a:xfrm>
            <a:off x="4816142" y="249792"/>
            <a:ext cx="1198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Day d+1</a:t>
            </a:r>
            <a:endParaRPr lang="en-SG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CE4F49-3E58-4F2C-8568-73CD44F31393}"/>
                  </a:ext>
                </a:extLst>
              </p:cNvPr>
              <p:cNvSpPr txBox="1"/>
              <p:nvPr/>
            </p:nvSpPr>
            <p:spPr>
              <a:xfrm rot="18221246">
                <a:off x="2963156" y="1625877"/>
                <a:ext cx="2303260" cy="302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SG" sz="1400" b="0" i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SG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SG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SG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SG" sz="14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SG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n-SG" sz="1400" baseline="-250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CE4F49-3E58-4F2C-8568-73CD44F313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8221246">
                <a:off x="2963156" y="1625877"/>
                <a:ext cx="2303260" cy="30284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E1ED378-5B6E-4AD4-B14F-171BC323260D}"/>
              </a:ext>
            </a:extLst>
          </p:cNvPr>
          <p:cNvCxnSpPr>
            <a:cxnSpLocks/>
          </p:cNvCxnSpPr>
          <p:nvPr/>
        </p:nvCxnSpPr>
        <p:spPr>
          <a:xfrm flipV="1">
            <a:off x="3815437" y="1106898"/>
            <a:ext cx="918528" cy="138374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ED4C551-72D4-446B-AD94-78727C37570B}"/>
              </a:ext>
            </a:extLst>
          </p:cNvPr>
          <p:cNvCxnSpPr>
            <a:cxnSpLocks/>
          </p:cNvCxnSpPr>
          <p:nvPr/>
        </p:nvCxnSpPr>
        <p:spPr>
          <a:xfrm>
            <a:off x="5431767" y="2481603"/>
            <a:ext cx="1357076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6082632-2817-463C-925E-B270A6CDE2BE}"/>
                  </a:ext>
                </a:extLst>
              </p:cNvPr>
              <p:cNvSpPr txBox="1"/>
              <p:nvPr/>
            </p:nvSpPr>
            <p:spPr>
              <a:xfrm>
                <a:off x="6336710" y="2057108"/>
                <a:ext cx="5971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6082632-2817-463C-925E-B270A6CDE2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710" y="2057108"/>
                <a:ext cx="597158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12A0BC3-5672-4CC4-B097-02DB130F5121}"/>
              </a:ext>
            </a:extLst>
          </p:cNvPr>
          <p:cNvCxnSpPr>
            <a:cxnSpLocks/>
          </p:cNvCxnSpPr>
          <p:nvPr/>
        </p:nvCxnSpPr>
        <p:spPr>
          <a:xfrm flipV="1">
            <a:off x="6778683" y="1537477"/>
            <a:ext cx="699792" cy="944126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8DEA12DA-D4B4-4B9B-A090-A43DA7DC584D}"/>
              </a:ext>
            </a:extLst>
          </p:cNvPr>
          <p:cNvSpPr txBox="1"/>
          <p:nvPr/>
        </p:nvSpPr>
        <p:spPr>
          <a:xfrm>
            <a:off x="9737274" y="762055"/>
            <a:ext cx="180080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Reservoir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FE80112-ABD3-41CF-A230-138CA165358C}"/>
                  </a:ext>
                </a:extLst>
              </p:cNvPr>
              <p:cNvSpPr txBox="1"/>
              <p:nvPr/>
            </p:nvSpPr>
            <p:spPr>
              <a:xfrm>
                <a:off x="9862073" y="1936985"/>
                <a:ext cx="15512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FE80112-ABD3-41CF-A230-138CA16535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2073" y="1936985"/>
                <a:ext cx="1551209" cy="369332"/>
              </a:xfrm>
              <a:prstGeom prst="rect">
                <a:avLst/>
              </a:prstGeom>
              <a:blipFill>
                <a:blip r:embed="rId12"/>
                <a:stretch>
                  <a:fillRect l="-3543" t="-10000" b="-26667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F6204F22-9F69-4BF2-8674-A415D844833C}"/>
              </a:ext>
            </a:extLst>
          </p:cNvPr>
          <p:cNvCxnSpPr>
            <a:cxnSpLocks/>
            <a:stCxn id="78" idx="2"/>
            <a:endCxn id="56" idx="0"/>
          </p:cNvCxnSpPr>
          <p:nvPr/>
        </p:nvCxnSpPr>
        <p:spPr>
          <a:xfrm flipH="1">
            <a:off x="10622347" y="2306317"/>
            <a:ext cx="15331" cy="1995875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FD027F03-D0C7-448F-BF52-F5F018BFE453}"/>
                  </a:ext>
                </a:extLst>
              </p:cNvPr>
              <p:cNvSpPr txBox="1"/>
              <p:nvPr/>
            </p:nvSpPr>
            <p:spPr>
              <a:xfrm>
                <a:off x="10621103" y="2912615"/>
                <a:ext cx="14695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Available hydropower: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FD027F03-D0C7-448F-BF52-F5F018BFE4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1103" y="2912615"/>
                <a:ext cx="1469573" cy="923330"/>
              </a:xfrm>
              <a:prstGeom prst="rect">
                <a:avLst/>
              </a:prstGeom>
              <a:blipFill>
                <a:blip r:embed="rId13"/>
                <a:stretch>
                  <a:fillRect l="-3320" t="-3974" r="-83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3743D160-46C6-41C2-A726-3DA2718BCABD}"/>
              </a:ext>
            </a:extLst>
          </p:cNvPr>
          <p:cNvCxnSpPr>
            <a:cxnSpLocks/>
            <a:stCxn id="77" idx="2"/>
            <a:endCxn id="78" idx="0"/>
          </p:cNvCxnSpPr>
          <p:nvPr/>
        </p:nvCxnSpPr>
        <p:spPr>
          <a:xfrm>
            <a:off x="10637678" y="1131387"/>
            <a:ext cx="0" cy="805598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0CADD052-A905-4F7F-B799-AFF125223CD4}"/>
              </a:ext>
            </a:extLst>
          </p:cNvPr>
          <p:cNvSpPr txBox="1"/>
          <p:nvPr/>
        </p:nvSpPr>
        <p:spPr>
          <a:xfrm>
            <a:off x="9993905" y="256041"/>
            <a:ext cx="1033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Day </a:t>
            </a:r>
            <a:r>
              <a:rPr lang="en-SG" dirty="0" err="1"/>
              <a:t>d+n</a:t>
            </a:r>
            <a:endParaRPr lang="en-SG" baseline="-25000" dirty="0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C63EE25B-F37A-4B43-AA63-944DF369759B}"/>
              </a:ext>
            </a:extLst>
          </p:cNvPr>
          <p:cNvCxnSpPr>
            <a:cxnSpLocks/>
          </p:cNvCxnSpPr>
          <p:nvPr/>
        </p:nvCxnSpPr>
        <p:spPr>
          <a:xfrm>
            <a:off x="8453530" y="2509423"/>
            <a:ext cx="926269" cy="0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0C787EC6-1704-4EC3-A92C-CE1DB8D0F41E}"/>
                  </a:ext>
                </a:extLst>
              </p:cNvPr>
              <p:cNvSpPr txBox="1"/>
              <p:nvPr/>
            </p:nvSpPr>
            <p:spPr>
              <a:xfrm>
                <a:off x="8733491" y="2057108"/>
                <a:ext cx="6795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0C787EC6-1704-4EC3-A92C-CE1DB8D0F4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3491" y="2057108"/>
                <a:ext cx="679578" cy="369332"/>
              </a:xfrm>
              <a:prstGeom prst="rect">
                <a:avLst/>
              </a:prstGeom>
              <a:blipFill>
                <a:blip r:embed="rId14"/>
                <a:stretch>
                  <a:fillRect r="-20721" b="-1639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41D8799C-57BB-43BB-B504-75D3B363C4A5}"/>
              </a:ext>
            </a:extLst>
          </p:cNvPr>
          <p:cNvCxnSpPr>
            <a:cxnSpLocks/>
          </p:cNvCxnSpPr>
          <p:nvPr/>
        </p:nvCxnSpPr>
        <p:spPr>
          <a:xfrm flipV="1">
            <a:off x="9379799" y="1565297"/>
            <a:ext cx="699792" cy="944126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382DB81-2B84-4403-BCC1-1C32892F71EE}"/>
              </a:ext>
            </a:extLst>
          </p:cNvPr>
          <p:cNvSpPr txBox="1"/>
          <p:nvPr/>
        </p:nvSpPr>
        <p:spPr>
          <a:xfrm>
            <a:off x="7888630" y="1524414"/>
            <a:ext cx="424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… </a:t>
            </a:r>
            <a:endParaRPr lang="en-SG" baseline="-25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E78958-D9D0-4151-AFE3-1E415862E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10</a:t>
            </a:fld>
            <a:endParaRPr lang="en-S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93008480-F7FE-4C1A-A2F3-5153A7A9C33D}"/>
                  </a:ext>
                </a:extLst>
              </p:cNvPr>
              <p:cNvSpPr txBox="1"/>
              <p:nvPr/>
            </p:nvSpPr>
            <p:spPr>
              <a:xfrm>
                <a:off x="8751172" y="768383"/>
                <a:ext cx="5971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93008480-F7FE-4C1A-A2F3-5153A7A9C3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1172" y="768383"/>
                <a:ext cx="597158" cy="369332"/>
              </a:xfrm>
              <a:prstGeom prst="rect">
                <a:avLst/>
              </a:prstGeom>
              <a:blipFill>
                <a:blip r:embed="rId15"/>
                <a:stretch>
                  <a:fillRect l="-2041" r="-5102" b="-11475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4E57923-D313-424D-84BA-50CD68EF18E4}"/>
              </a:ext>
            </a:extLst>
          </p:cNvPr>
          <p:cNvCxnSpPr>
            <a:cxnSpLocks/>
            <a:stCxn id="42" idx="3"/>
            <a:endCxn id="77" idx="1"/>
          </p:cNvCxnSpPr>
          <p:nvPr/>
        </p:nvCxnSpPr>
        <p:spPr>
          <a:xfrm flipV="1">
            <a:off x="9348330" y="946721"/>
            <a:ext cx="388944" cy="6328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F45A11B-8B16-4EB9-A705-377C6D1A50FD}"/>
                  </a:ext>
                </a:extLst>
              </p:cNvPr>
              <p:cNvSpPr txBox="1"/>
              <p:nvPr/>
            </p:nvSpPr>
            <p:spPr>
              <a:xfrm>
                <a:off x="4099467" y="5210000"/>
                <a:ext cx="2739865" cy="14773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dirty="0"/>
                  <a:t>Hourly energy </a:t>
                </a:r>
              </a:p>
              <a:p>
                <a:pPr algn="ctr"/>
                <a:r>
                  <a:rPr lang="en-SG" dirty="0"/>
                  <a:t>production mix</a:t>
                </a:r>
              </a:p>
              <a:p>
                <a:pPr algn="ctr"/>
                <a:r>
                  <a:rPr lang="en-SG" dirty="0"/>
                  <a:t>(HP dispatched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SG" dirty="0"/>
                  <a:t>*),</a:t>
                </a:r>
              </a:p>
              <a:p>
                <a:pPr algn="ctr"/>
                <a:r>
                  <a:rPr lang="en-SG" dirty="0"/>
                  <a:t>Operating cost, </a:t>
                </a:r>
              </a:p>
              <a:p>
                <a:pPr algn="ctr"/>
                <a:r>
                  <a:rPr lang="en-SG" dirty="0"/>
                  <a:t>CO</a:t>
                </a:r>
                <a:r>
                  <a:rPr lang="en-SG" baseline="-25000" dirty="0"/>
                  <a:t>2</a:t>
                </a:r>
                <a:r>
                  <a:rPr lang="en-SG" dirty="0"/>
                  <a:t> </a:t>
                </a:r>
                <a:r>
                  <a:rPr lang="en-SG" dirty="0" err="1"/>
                  <a:t>emi</a:t>
                </a:r>
                <a:r>
                  <a:rPr lang="en-SG" dirty="0"/>
                  <a:t>.</a:t>
                </a:r>
              </a:p>
            </p:txBody>
          </p:sp>
        </mc:Choice>
        <mc:Fallback xmlns="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F45A11B-8B16-4EB9-A705-377C6D1A5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9467" y="5210000"/>
                <a:ext cx="2739865" cy="1477328"/>
              </a:xfrm>
              <a:prstGeom prst="rect">
                <a:avLst/>
              </a:prstGeom>
              <a:blipFill>
                <a:blip r:embed="rId16"/>
                <a:stretch>
                  <a:fillRect l="-444" t="-2479" r="-444" b="-578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6FDA7EC-272F-4BA5-A90E-CCFD58355545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982712" y="5948664"/>
            <a:ext cx="143261" cy="0"/>
          </a:xfrm>
          <a:prstGeom prst="straightConnector1">
            <a:avLst/>
          </a:prstGeom>
          <a:ln w="28575">
            <a:solidFill>
              <a:srgbClr val="C00000"/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7CC78D2-0B57-4831-990C-9E95E675412B}"/>
              </a:ext>
            </a:extLst>
          </p:cNvPr>
          <p:cNvCxnSpPr>
            <a:cxnSpLocks/>
          </p:cNvCxnSpPr>
          <p:nvPr/>
        </p:nvCxnSpPr>
        <p:spPr>
          <a:xfrm flipV="1">
            <a:off x="971032" y="1780328"/>
            <a:ext cx="11681" cy="4168336"/>
          </a:xfrm>
          <a:prstGeom prst="straightConnector1">
            <a:avLst/>
          </a:prstGeom>
          <a:ln w="28575">
            <a:solidFill>
              <a:srgbClr val="C00000"/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A246BB4-1B94-4984-84D6-0D1C01257F2D}"/>
              </a:ext>
            </a:extLst>
          </p:cNvPr>
          <p:cNvCxnSpPr>
            <a:cxnSpLocks/>
          </p:cNvCxnSpPr>
          <p:nvPr/>
        </p:nvCxnSpPr>
        <p:spPr>
          <a:xfrm flipV="1">
            <a:off x="989321" y="1112370"/>
            <a:ext cx="547513" cy="654841"/>
          </a:xfrm>
          <a:prstGeom prst="straightConnector1">
            <a:avLst/>
          </a:prstGeom>
          <a:ln w="28575">
            <a:solidFill>
              <a:srgbClr val="C00000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FDE53774-F8CB-4A6E-BA71-EDDB516FDAE9}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1712080" y="1140153"/>
            <a:ext cx="4384" cy="1242704"/>
          </a:xfrm>
          <a:prstGeom prst="straightConnector1">
            <a:avLst/>
          </a:prstGeom>
          <a:ln w="28575">
            <a:solidFill>
              <a:srgbClr val="C00000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FA65B77C-6883-49F0-9CDB-39186D986241}"/>
                  </a:ext>
                </a:extLst>
              </p:cNvPr>
              <p:cNvSpPr txBox="1"/>
              <p:nvPr/>
            </p:nvSpPr>
            <p:spPr>
              <a:xfrm>
                <a:off x="773683" y="2894465"/>
                <a:ext cx="100072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SG" sz="1600" dirty="0">
                    <a:solidFill>
                      <a:srgbClr val="C00000"/>
                    </a:solidFill>
                  </a:rPr>
                  <a:t>Produce</a:t>
                </a:r>
              </a:p>
              <a:p>
                <a:pPr algn="r"/>
                <a14:m>
                  <m:oMath xmlns:m="http://schemas.openxmlformats.org/officeDocument/2006/math">
                    <m:sSub>
                      <m:sSubPr>
                        <m:ctrlPr>
                          <a:rPr lang="en-SG" sz="160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6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sz="16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sz="1600" dirty="0">
                    <a:solidFill>
                      <a:srgbClr val="C00000"/>
                    </a:solidFill>
                  </a:rPr>
                  <a:t>*</a:t>
                </a:r>
                <a:endParaRPr lang="en-SG" sz="1600" baseline="-25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FA65B77C-6883-49F0-9CDB-39186D9862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683" y="2894465"/>
                <a:ext cx="1000723" cy="584775"/>
              </a:xfrm>
              <a:prstGeom prst="rect">
                <a:avLst/>
              </a:prstGeom>
              <a:blipFill>
                <a:blip r:embed="rId17"/>
                <a:stretch>
                  <a:fillRect t="-3125" r="-3049" b="-1250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0DE1166-7CB9-43CE-804B-99F8177F0098}"/>
              </a:ext>
            </a:extLst>
          </p:cNvPr>
          <p:cNvCxnSpPr>
            <a:cxnSpLocks/>
            <a:stCxn id="71" idx="2"/>
          </p:cNvCxnSpPr>
          <p:nvPr/>
        </p:nvCxnSpPr>
        <p:spPr>
          <a:xfrm>
            <a:off x="1712080" y="2721411"/>
            <a:ext cx="9701" cy="1546799"/>
          </a:xfrm>
          <a:prstGeom prst="straightConnector1">
            <a:avLst/>
          </a:prstGeom>
          <a:ln w="28575">
            <a:solidFill>
              <a:srgbClr val="C00000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B4C0CE3-0412-4AEC-A3DA-97F27D5BB355}"/>
              </a:ext>
            </a:extLst>
          </p:cNvPr>
          <p:cNvCxnSpPr>
            <a:cxnSpLocks/>
          </p:cNvCxnSpPr>
          <p:nvPr/>
        </p:nvCxnSpPr>
        <p:spPr>
          <a:xfrm flipV="1">
            <a:off x="2155374" y="2603808"/>
            <a:ext cx="1728000" cy="1"/>
          </a:xfrm>
          <a:prstGeom prst="straightConnector1">
            <a:avLst/>
          </a:prstGeom>
          <a:ln w="28575">
            <a:solidFill>
              <a:srgbClr val="C00000"/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6D8122D-F2AD-495C-9DCC-CD51556F8B3D}"/>
              </a:ext>
            </a:extLst>
          </p:cNvPr>
          <p:cNvCxnSpPr>
            <a:cxnSpLocks/>
          </p:cNvCxnSpPr>
          <p:nvPr/>
        </p:nvCxnSpPr>
        <p:spPr>
          <a:xfrm>
            <a:off x="251756" y="2552134"/>
            <a:ext cx="10038" cy="1932072"/>
          </a:xfrm>
          <a:prstGeom prst="straightConnector1">
            <a:avLst/>
          </a:prstGeom>
          <a:ln w="28575">
            <a:solidFill>
              <a:srgbClr val="C00000"/>
            </a:solidFill>
            <a:prstDash val="solid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6FD8F6FF-D242-49C8-A621-A8D2726B7DA6}"/>
                  </a:ext>
                </a:extLst>
              </p:cNvPr>
              <p:cNvSpPr txBox="1"/>
              <p:nvPr/>
            </p:nvSpPr>
            <p:spPr>
              <a:xfrm>
                <a:off x="7704508" y="331989"/>
                <a:ext cx="4375131" cy="65248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SG" sz="2200" b="1" dirty="0">
                    <a:solidFill>
                      <a:srgbClr val="002060"/>
                    </a:solidFill>
                  </a:rPr>
                  <a:t>What happens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24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sz="2400" dirty="0">
                    <a:solidFill>
                      <a:srgbClr val="002060"/>
                    </a:solidFill>
                  </a:rPr>
                  <a:t>*</a:t>
                </a:r>
                <a:r>
                  <a:rPr lang="en-SG" sz="2200" b="1" dirty="0">
                    <a:solidFill>
                      <a:srgbClr val="002060"/>
                    </a:solidFill>
                  </a:rPr>
                  <a:t> 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sz="2200" b="1" dirty="0">
                    <a:solidFill>
                      <a:srgbClr val="002060"/>
                    </a:solidFill>
                  </a:rPr>
                  <a:t>?</a:t>
                </a:r>
              </a:p>
              <a:p>
                <a:r>
                  <a:rPr lang="en-SG" sz="2200" dirty="0">
                    <a:solidFill>
                      <a:srgbClr val="002060"/>
                    </a:solidFill>
                  </a:rPr>
                  <a:t>Excess hydropower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24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SG" sz="2400" b="0" i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SG" sz="24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sz="2400" dirty="0">
                    <a:solidFill>
                      <a:srgbClr val="002060"/>
                    </a:solidFill>
                  </a:rPr>
                  <a:t>*</a:t>
                </a:r>
                <a:r>
                  <a:rPr lang="en-SG" sz="2200" dirty="0">
                    <a:solidFill>
                      <a:srgbClr val="002060"/>
                    </a:solidFill>
                  </a:rPr>
                  <a:t>) curtailed (wasted)</a:t>
                </a:r>
              </a:p>
              <a:p>
                <a:endParaRPr lang="en-SG" sz="2200" dirty="0">
                  <a:solidFill>
                    <a:srgbClr val="002060"/>
                  </a:solidFill>
                </a:endParaRPr>
              </a:p>
              <a:p>
                <a:r>
                  <a:rPr lang="en-SG" sz="2200" b="1" dirty="0">
                    <a:solidFill>
                      <a:srgbClr val="002060"/>
                    </a:solidFill>
                  </a:rPr>
                  <a:t>Why do such events happen?</a:t>
                </a:r>
              </a:p>
              <a:p>
                <a:r>
                  <a:rPr lang="en-SG" sz="2200" dirty="0">
                    <a:solidFill>
                      <a:srgbClr val="002060"/>
                    </a:solidFill>
                  </a:rPr>
                  <a:t>Variability in:</a:t>
                </a: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r>
                  <a:rPr lang="en-SG" sz="2200" dirty="0">
                    <a:solidFill>
                      <a:srgbClr val="002060"/>
                    </a:solidFill>
                  </a:rPr>
                  <a:t>Energy demand</a:t>
                </a:r>
              </a:p>
              <a:p>
                <a:pPr marL="800100" lvl="1" indent="-342900">
                  <a:buFont typeface="Courier New" panose="02070309020205020404" pitchFamily="49" charset="0"/>
                  <a:buChar char="o"/>
                </a:pPr>
                <a:r>
                  <a:rPr lang="en-SG" sz="2200" dirty="0">
                    <a:solidFill>
                      <a:srgbClr val="002060"/>
                    </a:solidFill>
                  </a:rPr>
                  <a:t>Seasonal</a:t>
                </a:r>
              </a:p>
              <a:p>
                <a:pPr marL="800100" lvl="1" indent="-342900">
                  <a:buFont typeface="Courier New" panose="02070309020205020404" pitchFamily="49" charset="0"/>
                  <a:buChar char="o"/>
                </a:pPr>
                <a:r>
                  <a:rPr lang="en-SG" sz="2200" dirty="0">
                    <a:solidFill>
                      <a:srgbClr val="002060"/>
                    </a:solidFill>
                  </a:rPr>
                  <a:t>Temperature-driven</a:t>
                </a: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r>
                  <a:rPr lang="en-SG" sz="2200" dirty="0">
                    <a:solidFill>
                      <a:srgbClr val="002060"/>
                    </a:solidFill>
                  </a:rPr>
                  <a:t>Supply</a:t>
                </a:r>
              </a:p>
              <a:p>
                <a:pPr marL="800100" lvl="1" indent="-342900">
                  <a:buFont typeface="Courier New" panose="02070309020205020404" pitchFamily="49" charset="0"/>
                  <a:buChar char="o"/>
                </a:pPr>
                <a:r>
                  <a:rPr lang="en-SG" sz="2200" dirty="0">
                    <a:solidFill>
                      <a:srgbClr val="002060"/>
                    </a:solidFill>
                  </a:rPr>
                  <a:t>Reservoir inflow</a:t>
                </a:r>
              </a:p>
              <a:p>
                <a:pPr marL="800100" lvl="1" indent="-342900">
                  <a:buFont typeface="Courier New" panose="02070309020205020404" pitchFamily="49" charset="0"/>
                  <a:buChar char="o"/>
                </a:pPr>
                <a:r>
                  <a:rPr lang="en-SG" sz="2200" dirty="0">
                    <a:solidFill>
                      <a:srgbClr val="002060"/>
                    </a:solidFill>
                  </a:rPr>
                  <a:t>Solar / wind</a:t>
                </a: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r>
                  <a:rPr lang="en-SG" sz="2200" dirty="0">
                    <a:solidFill>
                      <a:srgbClr val="002060"/>
                    </a:solidFill>
                  </a:rPr>
                  <a:t>Physical constraints</a:t>
                </a:r>
              </a:p>
              <a:p>
                <a:pPr marL="800100" lvl="1" indent="-342900">
                  <a:buFont typeface="Courier New" panose="02070309020205020404" pitchFamily="49" charset="0"/>
                  <a:buChar char="o"/>
                </a:pPr>
                <a:r>
                  <a:rPr lang="en-SG" sz="2200" dirty="0">
                    <a:solidFill>
                      <a:srgbClr val="002060"/>
                    </a:solidFill>
                  </a:rPr>
                  <a:t>Transmission line capacity</a:t>
                </a:r>
              </a:p>
              <a:p>
                <a:endParaRPr lang="en-SG" sz="2200" dirty="0">
                  <a:solidFill>
                    <a:srgbClr val="002060"/>
                  </a:solidFill>
                </a:endParaRPr>
              </a:p>
              <a:p>
                <a:r>
                  <a:rPr lang="en-SG" sz="2200" b="1" dirty="0">
                    <a:solidFill>
                      <a:srgbClr val="002060"/>
                    </a:solidFill>
                  </a:rPr>
                  <a:t>How can we improve the overall system performance?</a:t>
                </a:r>
                <a:endParaRPr lang="en-SG" sz="2200" dirty="0">
                  <a:solidFill>
                    <a:srgbClr val="002060"/>
                  </a:solidFill>
                </a:endParaRPr>
              </a:p>
              <a:p>
                <a:endParaRPr lang="en-SG" sz="2200" dirty="0">
                  <a:solidFill>
                    <a:srgbClr val="002060"/>
                  </a:solidFill>
                </a:endParaRPr>
              </a:p>
              <a:p>
                <a:endParaRPr lang="en-SG" sz="22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6FD8F6FF-D242-49C8-A621-A8D2726B7D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4508" y="331989"/>
                <a:ext cx="4375131" cy="6524863"/>
              </a:xfrm>
              <a:prstGeom prst="rect">
                <a:avLst/>
              </a:prstGeom>
              <a:blipFill>
                <a:blip r:embed="rId18"/>
                <a:stretch>
                  <a:fillRect l="-1811" t="-747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08033361-6DE6-4739-8CE6-991D02D0590E}"/>
                  </a:ext>
                </a:extLst>
              </p:cNvPr>
              <p:cNvSpPr txBox="1"/>
              <p:nvPr/>
            </p:nvSpPr>
            <p:spPr>
              <a:xfrm>
                <a:off x="1080068" y="2382857"/>
                <a:ext cx="12640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sz="1600" dirty="0">
                    <a:solidFill>
                      <a:srgbClr val="C00000"/>
                    </a:solidFill>
                  </a:rPr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16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6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sz="16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sz="1600" dirty="0">
                    <a:solidFill>
                      <a:srgbClr val="C00000"/>
                    </a:solidFill>
                  </a:rPr>
                  <a:t>*</a:t>
                </a:r>
                <a:endParaRPr lang="en-SG" sz="1600" baseline="-25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08033361-6DE6-4739-8CE6-991D02D059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0068" y="2382857"/>
                <a:ext cx="1264024" cy="338554"/>
              </a:xfrm>
              <a:prstGeom prst="rect">
                <a:avLst/>
              </a:prstGeom>
              <a:blipFill>
                <a:blip r:embed="rId19"/>
                <a:stretch>
                  <a:fillRect l="-2404" t="-5455" b="-23636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2" name="TextBox 71">
            <a:extLst>
              <a:ext uri="{FF2B5EF4-FFF2-40B4-BE49-F238E27FC236}">
                <a16:creationId xmlns:a16="http://schemas.microsoft.com/office/drawing/2014/main" id="{AE9227EE-3875-4583-B0F9-88CCB2CD919D}"/>
              </a:ext>
            </a:extLst>
          </p:cNvPr>
          <p:cNvSpPr txBox="1"/>
          <p:nvPr/>
        </p:nvSpPr>
        <p:spPr>
          <a:xfrm flipH="1">
            <a:off x="115082" y="-119744"/>
            <a:ext cx="2852053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SG" sz="320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Co-</a:t>
            </a:r>
            <a:endParaRPr lang="en-SG" sz="3200" baseline="-25000" dirty="0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FF06B26-97C0-48C8-A847-26D19A1374A8}"/>
              </a:ext>
            </a:extLst>
          </p:cNvPr>
          <p:cNvCxnSpPr>
            <a:cxnSpLocks/>
          </p:cNvCxnSpPr>
          <p:nvPr/>
        </p:nvCxnSpPr>
        <p:spPr>
          <a:xfrm flipV="1">
            <a:off x="3885057" y="1094507"/>
            <a:ext cx="1001302" cy="1508521"/>
          </a:xfrm>
          <a:prstGeom prst="straightConnector1">
            <a:avLst/>
          </a:prstGeom>
          <a:ln w="28575">
            <a:solidFill>
              <a:srgbClr val="C00000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A645829C-F29F-4D0B-80BE-3F8CA0487472}"/>
              </a:ext>
            </a:extLst>
          </p:cNvPr>
          <p:cNvSpPr/>
          <p:nvPr/>
        </p:nvSpPr>
        <p:spPr>
          <a:xfrm>
            <a:off x="62264" y="343102"/>
            <a:ext cx="12082312" cy="6378373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BD0CD5-BE01-4533-84DB-2B83343B45A7}"/>
              </a:ext>
            </a:extLst>
          </p:cNvPr>
          <p:cNvSpPr txBox="1"/>
          <p:nvPr/>
        </p:nvSpPr>
        <p:spPr>
          <a:xfrm>
            <a:off x="1849787" y="249792"/>
            <a:ext cx="88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Day d</a:t>
            </a:r>
            <a:endParaRPr lang="en-SG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06B59B85-95D7-4C9D-98B0-EDEFFBE9B62B}"/>
                  </a:ext>
                </a:extLst>
              </p:cNvPr>
              <p:cNvSpPr txBox="1"/>
              <p:nvPr/>
            </p:nvSpPr>
            <p:spPr>
              <a:xfrm rot="18221246">
                <a:off x="3461756" y="1596287"/>
                <a:ext cx="23032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SG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m:rPr>
                        <m:nor/>
                      </m:rPr>
                      <a:rPr lang="en-SG" sz="1400" dirty="0">
                        <a:solidFill>
                          <a:srgbClr val="C00000"/>
                        </a:solidFill>
                      </a:rPr>
                      <m:t>∗</m:t>
                    </m:r>
                    <m:r>
                      <a:rPr lang="en-SG" sz="1400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SG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SG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SG" sz="1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SG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SG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SG" sz="1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sz="1400" dirty="0">
                    <a:solidFill>
                      <a:srgbClr val="C00000"/>
                    </a:solidFill>
                  </a:rPr>
                  <a:t> *</a:t>
                </a:r>
                <a:endParaRPr lang="en-SG" sz="1400" baseline="-25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06B59B85-95D7-4C9D-98B0-EDEFFBE9B6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8221246">
                <a:off x="3461756" y="1596287"/>
                <a:ext cx="2303260" cy="307777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3CCF46E-BE4B-6171-57F3-D5C8D5F543FD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B28015-46E4-4C1D-BA82-BC539E295F87}" type="slidenum">
              <a:rPr lang="en-SG" smtClean="0"/>
              <a:pPr/>
              <a:t>10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086578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71" grpId="0"/>
      <p:bldP spid="72" grpId="0" animBg="1"/>
      <p:bldP spid="73" grpId="0" animBg="1"/>
      <p:bldP spid="8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9C94B55B-091A-4123-B406-DDA616E3F8DA}"/>
              </a:ext>
            </a:extLst>
          </p:cNvPr>
          <p:cNvSpPr/>
          <p:nvPr/>
        </p:nvSpPr>
        <p:spPr>
          <a:xfrm>
            <a:off x="5810082" y="328600"/>
            <a:ext cx="5284017" cy="15082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B201311-F851-4E35-A3C0-59EE8121771F}"/>
              </a:ext>
            </a:extLst>
          </p:cNvPr>
          <p:cNvSpPr/>
          <p:nvPr/>
        </p:nvSpPr>
        <p:spPr>
          <a:xfrm>
            <a:off x="3001073" y="4839250"/>
            <a:ext cx="6715276" cy="1884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C1FAE8C-40B7-47FE-8EFB-649F63060064}"/>
              </a:ext>
            </a:extLst>
          </p:cNvPr>
          <p:cNvSpPr/>
          <p:nvPr/>
        </p:nvSpPr>
        <p:spPr>
          <a:xfrm>
            <a:off x="3139046" y="1091224"/>
            <a:ext cx="2530438" cy="345075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F99D81-C256-45DF-BAE2-36AE75BAB3FA}"/>
              </a:ext>
            </a:extLst>
          </p:cNvPr>
          <p:cNvSpPr txBox="1"/>
          <p:nvPr/>
        </p:nvSpPr>
        <p:spPr>
          <a:xfrm>
            <a:off x="3848223" y="1682889"/>
            <a:ext cx="161419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Reservoir model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823C276-A4F2-4BE6-876D-187653C001F8}"/>
              </a:ext>
            </a:extLst>
          </p:cNvPr>
          <p:cNvCxnSpPr>
            <a:cxnSpLocks/>
          </p:cNvCxnSpPr>
          <p:nvPr/>
        </p:nvCxnSpPr>
        <p:spPr>
          <a:xfrm flipV="1">
            <a:off x="8151841" y="5474826"/>
            <a:ext cx="397319" cy="276028"/>
          </a:xfrm>
          <a:prstGeom prst="bentConnector2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D0345C1-D873-4E01-8DE5-F081C988F4D5}"/>
                  </a:ext>
                </a:extLst>
              </p:cNvPr>
              <p:cNvSpPr txBox="1"/>
              <p:nvPr/>
            </p:nvSpPr>
            <p:spPr>
              <a:xfrm>
                <a:off x="3868872" y="2698782"/>
                <a:ext cx="1578871" cy="822305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sz="1600" dirty="0"/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6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sz="16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sz="1600" dirty="0"/>
              </a:p>
              <a:p>
                <a:pPr algn="ctr"/>
                <a:r>
                  <a:rPr lang="en-SG" sz="1600" dirty="0"/>
                  <a:t>Store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6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16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sz="1600" baseline="-250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D0345C1-D873-4E01-8DE5-F081C988F4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8872" y="2698782"/>
                <a:ext cx="1578871" cy="822305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460D0EA-80D5-4A88-B826-9DE82A49B796}"/>
                  </a:ext>
                </a:extLst>
              </p:cNvPr>
              <p:cNvSpPr txBox="1"/>
              <p:nvPr/>
            </p:nvSpPr>
            <p:spPr>
              <a:xfrm>
                <a:off x="4116455" y="1153642"/>
                <a:ext cx="678025" cy="3629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460D0EA-80D5-4A88-B826-9DE82A49B7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6455" y="1153642"/>
                <a:ext cx="678025" cy="362984"/>
              </a:xfrm>
              <a:prstGeom prst="rect">
                <a:avLst/>
              </a:prstGeom>
              <a:blipFill>
                <a:blip r:embed="rId3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36CB6F8-86C1-4A57-ACCD-A64C4C6360AA}"/>
              </a:ext>
            </a:extLst>
          </p:cNvPr>
          <p:cNvCxnSpPr>
            <a:cxnSpLocks/>
          </p:cNvCxnSpPr>
          <p:nvPr/>
        </p:nvCxnSpPr>
        <p:spPr>
          <a:xfrm>
            <a:off x="1990579" y="1974269"/>
            <a:ext cx="1827413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48B653-3593-45A8-89CD-A84E20C56321}"/>
              </a:ext>
            </a:extLst>
          </p:cNvPr>
          <p:cNvCxnSpPr>
            <a:cxnSpLocks/>
            <a:stCxn id="83" idx="1"/>
            <a:endCxn id="12" idx="6"/>
          </p:cNvCxnSpPr>
          <p:nvPr/>
        </p:nvCxnSpPr>
        <p:spPr>
          <a:xfrm flipH="1">
            <a:off x="5447743" y="3109935"/>
            <a:ext cx="1311905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50E31B4-1862-4000-9A06-8EF566086C22}"/>
                  </a:ext>
                </a:extLst>
              </p:cNvPr>
              <p:cNvSpPr txBox="1"/>
              <p:nvPr/>
            </p:nvSpPr>
            <p:spPr>
              <a:xfrm>
                <a:off x="7668342" y="4828495"/>
                <a:ext cx="193644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dirty="0"/>
                  <a:t>Total daily dispatched: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dirty="0">
                    <a:solidFill>
                      <a:schemeClr val="tx1"/>
                    </a:solidFill>
                  </a:rPr>
                  <a:t>*</a:t>
                </a:r>
                <a:r>
                  <a:rPr lang="en-SG" b="1" dirty="0">
                    <a:solidFill>
                      <a:schemeClr val="tx1"/>
                    </a:solidFill>
                  </a:rPr>
                  <a:t> </a:t>
                </a:r>
                <a:endParaRPr lang="en-SG" baseline="-25000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50E31B4-1862-4000-9A06-8EF566086C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8342" y="4828495"/>
                <a:ext cx="1936444" cy="646331"/>
              </a:xfrm>
              <a:prstGeom prst="rect">
                <a:avLst/>
              </a:prstGeom>
              <a:blipFill>
                <a:blip r:embed="rId4"/>
                <a:stretch>
                  <a:fillRect t="-4717" b="-14151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9C52067-0136-4B53-9D98-8CD1F3803D7B}"/>
              </a:ext>
            </a:extLst>
          </p:cNvPr>
          <p:cNvCxnSpPr>
            <a:cxnSpLocks/>
          </p:cNvCxnSpPr>
          <p:nvPr/>
        </p:nvCxnSpPr>
        <p:spPr>
          <a:xfrm>
            <a:off x="4671582" y="1187781"/>
            <a:ext cx="0" cy="496296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DE3B724-6E26-45E8-A022-6B14D0940CD8}"/>
                  </a:ext>
                </a:extLst>
              </p:cNvPr>
              <p:cNvSpPr txBox="1"/>
              <p:nvPr/>
            </p:nvSpPr>
            <p:spPr>
              <a:xfrm>
                <a:off x="6761076" y="379830"/>
                <a:ext cx="1777416" cy="822305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sz="1600" dirty="0"/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6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sz="16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sz="1600" dirty="0"/>
                  <a:t>*</a:t>
                </a:r>
                <a:r>
                  <a:rPr lang="en-SG" sz="1600" b="1" dirty="0"/>
                  <a:t> </a:t>
                </a:r>
                <a:endParaRPr lang="en-SG" sz="1600" dirty="0"/>
              </a:p>
              <a:p>
                <a:pPr algn="ctr"/>
                <a:r>
                  <a:rPr lang="en-SG" sz="1600" dirty="0"/>
                  <a:t>Store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6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16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sz="1600" dirty="0"/>
                  <a:t>*</a:t>
                </a:r>
                <a:r>
                  <a:rPr lang="en-SG" sz="1600" b="1" dirty="0"/>
                  <a:t> </a:t>
                </a:r>
                <a:endParaRPr lang="en-SG" sz="1600" baseline="-25000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DE3B724-6E26-45E8-A022-6B14D0940C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1076" y="379830"/>
                <a:ext cx="1777416" cy="822305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E5E2ADC5-C212-4939-B927-13463BAA4C8D}"/>
                  </a:ext>
                </a:extLst>
              </p:cNvPr>
              <p:cNvSpPr txBox="1"/>
              <p:nvPr/>
            </p:nvSpPr>
            <p:spPr>
              <a:xfrm>
                <a:off x="3254549" y="1654404"/>
                <a:ext cx="678025" cy="3629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SG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E5E2ADC5-C212-4939-B927-13463BAA4C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549" y="1654404"/>
                <a:ext cx="678025" cy="362984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TextBox 64">
            <a:extLst>
              <a:ext uri="{FF2B5EF4-FFF2-40B4-BE49-F238E27FC236}">
                <a16:creationId xmlns:a16="http://schemas.microsoft.com/office/drawing/2014/main" id="{A58A60B9-4A0A-4D17-88A6-47BC33889B8E}"/>
              </a:ext>
            </a:extLst>
          </p:cNvPr>
          <p:cNvSpPr txBox="1"/>
          <p:nvPr/>
        </p:nvSpPr>
        <p:spPr>
          <a:xfrm>
            <a:off x="5603288" y="2788134"/>
            <a:ext cx="1222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implement</a:t>
            </a:r>
            <a:endParaRPr lang="en-SG" baseline="-25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48689-963A-48A0-A721-A3F10E83D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262" y="6356350"/>
            <a:ext cx="2743200" cy="365125"/>
          </a:xfrm>
        </p:spPr>
        <p:txBody>
          <a:bodyPr/>
          <a:lstStyle/>
          <a:p>
            <a:fld id="{FCB28015-46E4-4C1D-BA82-BC539E295F87}" type="slidenum">
              <a:rPr lang="en-SG" smtClean="0"/>
              <a:t>11</a:t>
            </a:fld>
            <a:endParaRPr lang="en-SG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592C9DF-D741-4E72-8263-E2D239BF8CB0}"/>
              </a:ext>
            </a:extLst>
          </p:cNvPr>
          <p:cNvCxnSpPr>
            <a:cxnSpLocks/>
          </p:cNvCxnSpPr>
          <p:nvPr/>
        </p:nvCxnSpPr>
        <p:spPr>
          <a:xfrm>
            <a:off x="6366850" y="5356082"/>
            <a:ext cx="448142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073D1D21-75E9-49BB-A360-F8C9CB79A27E}"/>
              </a:ext>
            </a:extLst>
          </p:cNvPr>
          <p:cNvSpPr txBox="1"/>
          <p:nvPr/>
        </p:nvSpPr>
        <p:spPr>
          <a:xfrm>
            <a:off x="6875603" y="5554997"/>
            <a:ext cx="144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hydropower</a:t>
            </a:r>
            <a:endParaRPr lang="en-SG" baseline="-25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333A0D2-9C03-4FA9-B088-E4949ECF55DE}"/>
              </a:ext>
            </a:extLst>
          </p:cNvPr>
          <p:cNvSpPr txBox="1"/>
          <p:nvPr/>
        </p:nvSpPr>
        <p:spPr>
          <a:xfrm>
            <a:off x="6856388" y="5963878"/>
            <a:ext cx="193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other renewables</a:t>
            </a:r>
            <a:endParaRPr lang="en-SG" baseline="-25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C759684-FA00-4FCF-9D25-7CD48224D0FC}"/>
              </a:ext>
            </a:extLst>
          </p:cNvPr>
          <p:cNvSpPr txBox="1"/>
          <p:nvPr/>
        </p:nvSpPr>
        <p:spPr>
          <a:xfrm>
            <a:off x="6863591" y="5151661"/>
            <a:ext cx="678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coal</a:t>
            </a:r>
            <a:endParaRPr lang="en-SG" baseline="-250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2241019-F81B-4330-810E-7E03E634DBAD}"/>
              </a:ext>
            </a:extLst>
          </p:cNvPr>
          <p:cNvSpPr txBox="1"/>
          <p:nvPr/>
        </p:nvSpPr>
        <p:spPr>
          <a:xfrm>
            <a:off x="6863591" y="4768571"/>
            <a:ext cx="678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oil</a:t>
            </a:r>
            <a:endParaRPr lang="en-SG" baseline="-250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474E8D8-0728-4519-9214-5D6A217F2D28}"/>
              </a:ext>
            </a:extLst>
          </p:cNvPr>
          <p:cNvSpPr txBox="1"/>
          <p:nvPr/>
        </p:nvSpPr>
        <p:spPr>
          <a:xfrm>
            <a:off x="6856389" y="6354341"/>
            <a:ext cx="940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imports</a:t>
            </a:r>
            <a:endParaRPr lang="en-SG" baseline="-25000" dirty="0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E3D0F2A-8706-4658-B096-131250D1261C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>
            <a:off x="4655321" y="2329220"/>
            <a:ext cx="2987" cy="369562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9C5FAE90-2E93-40D5-A6F1-AF88C5F17E42}"/>
              </a:ext>
            </a:extLst>
          </p:cNvPr>
          <p:cNvSpPr txBox="1"/>
          <p:nvPr/>
        </p:nvSpPr>
        <p:spPr>
          <a:xfrm>
            <a:off x="6736629" y="3630809"/>
            <a:ext cx="2550329" cy="6463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Hydropower fully utilised?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068844AD-33C7-4E0D-B599-5DFAECE62A86}"/>
              </a:ext>
            </a:extLst>
          </p:cNvPr>
          <p:cNvCxnSpPr>
            <a:cxnSpLocks/>
            <a:stCxn id="12" idx="4"/>
            <a:endCxn id="71" idx="0"/>
          </p:cNvCxnSpPr>
          <p:nvPr/>
        </p:nvCxnSpPr>
        <p:spPr>
          <a:xfrm>
            <a:off x="4658308" y="3521087"/>
            <a:ext cx="0" cy="347836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928B0AD-0679-4B0F-927D-1391F0D6AAAB}"/>
                  </a:ext>
                </a:extLst>
              </p:cNvPr>
              <p:cNvSpPr txBox="1"/>
              <p:nvPr/>
            </p:nvSpPr>
            <p:spPr>
              <a:xfrm>
                <a:off x="3785769" y="3868923"/>
                <a:ext cx="174507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dirty="0"/>
                  <a:t>Daily available: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928B0AD-0679-4B0F-927D-1391F0D6AA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5769" y="3868923"/>
                <a:ext cx="1745077" cy="646331"/>
              </a:xfrm>
              <a:prstGeom prst="rect">
                <a:avLst/>
              </a:prstGeom>
              <a:blipFill>
                <a:blip r:embed="rId7"/>
                <a:stretch>
                  <a:fillRect t="-5660" r="-1049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7B8ED5C-1490-401A-83B6-576CDF685B61}"/>
              </a:ext>
            </a:extLst>
          </p:cNvPr>
          <p:cNvCxnSpPr>
            <a:cxnSpLocks/>
            <a:endCxn id="73" idx="0"/>
          </p:cNvCxnSpPr>
          <p:nvPr/>
        </p:nvCxnSpPr>
        <p:spPr>
          <a:xfrm>
            <a:off x="4638922" y="4561103"/>
            <a:ext cx="10189" cy="855501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180163FD-A2D1-4E4D-8B2A-34010D0628EC}"/>
              </a:ext>
            </a:extLst>
          </p:cNvPr>
          <p:cNvSpPr txBox="1"/>
          <p:nvPr/>
        </p:nvSpPr>
        <p:spPr>
          <a:xfrm>
            <a:off x="3683397" y="5416604"/>
            <a:ext cx="193142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Power system model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09C37425-A9A2-445E-A3A4-CA35A8D4DA3E}"/>
              </a:ext>
            </a:extLst>
          </p:cNvPr>
          <p:cNvCxnSpPr>
            <a:cxnSpLocks/>
          </p:cNvCxnSpPr>
          <p:nvPr/>
        </p:nvCxnSpPr>
        <p:spPr>
          <a:xfrm>
            <a:off x="1990579" y="5742100"/>
            <a:ext cx="1673561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B4083E55-CAA0-4382-9204-744726693C03}"/>
              </a:ext>
            </a:extLst>
          </p:cNvPr>
          <p:cNvSpPr txBox="1"/>
          <p:nvPr/>
        </p:nvSpPr>
        <p:spPr>
          <a:xfrm>
            <a:off x="2990942" y="5176132"/>
            <a:ext cx="7044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Solar</a:t>
            </a:r>
          </a:p>
          <a:p>
            <a:r>
              <a:rPr lang="en-SG" dirty="0"/>
              <a:t>Wind</a:t>
            </a:r>
          </a:p>
          <a:p>
            <a:r>
              <a:rPr lang="en-SG" dirty="0"/>
              <a:t>Load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BD62FBE0-4A5C-466F-A330-4F4901042B84}"/>
              </a:ext>
            </a:extLst>
          </p:cNvPr>
          <p:cNvCxnSpPr>
            <a:cxnSpLocks/>
          </p:cNvCxnSpPr>
          <p:nvPr/>
        </p:nvCxnSpPr>
        <p:spPr>
          <a:xfrm>
            <a:off x="5595567" y="5750851"/>
            <a:ext cx="1219425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451E90F-9774-401C-99E1-527B79EC1A4F}"/>
              </a:ext>
            </a:extLst>
          </p:cNvPr>
          <p:cNvCxnSpPr>
            <a:cxnSpLocks/>
          </p:cNvCxnSpPr>
          <p:nvPr/>
        </p:nvCxnSpPr>
        <p:spPr>
          <a:xfrm flipV="1">
            <a:off x="6363430" y="4949682"/>
            <a:ext cx="0" cy="1589325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4E9A9E56-48CA-4688-AD14-B6B33D543091}"/>
              </a:ext>
            </a:extLst>
          </p:cNvPr>
          <p:cNvCxnSpPr>
            <a:cxnSpLocks/>
          </p:cNvCxnSpPr>
          <p:nvPr/>
        </p:nvCxnSpPr>
        <p:spPr>
          <a:xfrm>
            <a:off x="6363430" y="4949681"/>
            <a:ext cx="448142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446C32B4-5098-4ED7-BD51-CB2B2E409730}"/>
              </a:ext>
            </a:extLst>
          </p:cNvPr>
          <p:cNvCxnSpPr>
            <a:cxnSpLocks/>
          </p:cNvCxnSpPr>
          <p:nvPr/>
        </p:nvCxnSpPr>
        <p:spPr>
          <a:xfrm>
            <a:off x="6361793" y="6133688"/>
            <a:ext cx="448142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9CF46614-47F5-4577-AA66-2D0C2AB0DB23}"/>
              </a:ext>
            </a:extLst>
          </p:cNvPr>
          <p:cNvCxnSpPr>
            <a:cxnSpLocks/>
          </p:cNvCxnSpPr>
          <p:nvPr/>
        </p:nvCxnSpPr>
        <p:spPr>
          <a:xfrm>
            <a:off x="6361793" y="6539007"/>
            <a:ext cx="448142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5B192F0E-29E7-4B68-9ABD-8012AFCC9FFE}"/>
              </a:ext>
            </a:extLst>
          </p:cNvPr>
          <p:cNvCxnSpPr>
            <a:cxnSpLocks/>
            <a:endCxn id="64" idx="1"/>
          </p:cNvCxnSpPr>
          <p:nvPr/>
        </p:nvCxnSpPr>
        <p:spPr>
          <a:xfrm flipV="1">
            <a:off x="5070472" y="3953975"/>
            <a:ext cx="1666157" cy="39987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01E39EA3-4F9C-4789-A13C-6E3290D7B74B}"/>
              </a:ext>
            </a:extLst>
          </p:cNvPr>
          <p:cNvSpPr txBox="1"/>
          <p:nvPr/>
        </p:nvSpPr>
        <p:spPr>
          <a:xfrm>
            <a:off x="5588215" y="5436431"/>
            <a:ext cx="799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hourly</a:t>
            </a:r>
            <a:endParaRPr lang="en-SG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B0C3E933-9C7B-412F-A739-8F8326CA8E39}"/>
                  </a:ext>
                </a:extLst>
              </p:cNvPr>
              <p:cNvSpPr txBox="1"/>
              <p:nvPr/>
            </p:nvSpPr>
            <p:spPr>
              <a:xfrm>
                <a:off x="6759648" y="2925269"/>
                <a:ext cx="2025077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dirty="0">
                    <a:sym typeface="Wingdings" panose="05000000000000000000" pitchFamily="2" charset="2"/>
                  </a:rPr>
                  <a:t>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dirty="0"/>
                  <a:t>*</a:t>
                </a:r>
                <a:r>
                  <a:rPr lang="en-SG" b="1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dirty="0"/>
              </a:p>
            </p:txBody>
          </p:sp>
        </mc:Choice>
        <mc:Fallback xmlns=""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B0C3E933-9C7B-412F-A739-8F8326CA8E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9648" y="2925269"/>
                <a:ext cx="2025077" cy="369332"/>
              </a:xfrm>
              <a:prstGeom prst="rect">
                <a:avLst/>
              </a:prstGeom>
              <a:blipFill>
                <a:blip r:embed="rId8"/>
                <a:stretch>
                  <a:fillRect t="-9677" b="-2419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7DF9008C-885C-4A59-97BD-1424BCE14162}"/>
                  </a:ext>
                </a:extLst>
              </p:cNvPr>
              <p:cNvSpPr txBox="1"/>
              <p:nvPr/>
            </p:nvSpPr>
            <p:spPr>
              <a:xfrm>
                <a:off x="6759648" y="1971161"/>
                <a:ext cx="2025077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dirty="0">
                    <a:sym typeface="Wingdings" panose="05000000000000000000" pitchFamily="2" charset="2"/>
                  </a:rPr>
                  <a:t>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dirty="0">
                    <a:solidFill>
                      <a:schemeClr val="tx1"/>
                    </a:solidFill>
                  </a:rPr>
                  <a:t>*</a:t>
                </a:r>
                <a:r>
                  <a:rPr lang="en-SG" b="1" dirty="0">
                    <a:solidFill>
                      <a:schemeClr val="tx1"/>
                    </a:solidFill>
                  </a:rPr>
                  <a:t> 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dirty="0"/>
              </a:p>
            </p:txBody>
          </p:sp>
        </mc:Choice>
        <mc:Fallback xmlns="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7DF9008C-885C-4A59-97BD-1424BCE141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9648" y="1971161"/>
                <a:ext cx="2025077" cy="369332"/>
              </a:xfrm>
              <a:prstGeom prst="rect">
                <a:avLst/>
              </a:prstGeom>
              <a:blipFill>
                <a:blip r:embed="rId9"/>
                <a:stretch>
                  <a:fillRect t="-7937" b="-2222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6DC07B7C-A084-49A3-A36D-57F815851B60}"/>
              </a:ext>
            </a:extLst>
          </p:cNvPr>
          <p:cNvCxnSpPr>
            <a:cxnSpLocks/>
          </p:cNvCxnSpPr>
          <p:nvPr/>
        </p:nvCxnSpPr>
        <p:spPr>
          <a:xfrm flipH="1" flipV="1">
            <a:off x="8546773" y="4259466"/>
            <a:ext cx="1" cy="597458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5A389398-A862-44CC-A72D-D44E60C99E98}"/>
              </a:ext>
            </a:extLst>
          </p:cNvPr>
          <p:cNvCxnSpPr>
            <a:cxnSpLocks/>
            <a:stCxn id="64" idx="3"/>
            <a:endCxn id="83" idx="3"/>
          </p:cNvCxnSpPr>
          <p:nvPr/>
        </p:nvCxnSpPr>
        <p:spPr>
          <a:xfrm flipH="1" flipV="1">
            <a:off x="8784725" y="3109935"/>
            <a:ext cx="502233" cy="844040"/>
          </a:xfrm>
          <a:prstGeom prst="bentConnector3">
            <a:avLst>
              <a:gd name="adj1" fmla="val -45517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4C536917-8BE9-4D29-9F40-86BBAD33AD92}"/>
              </a:ext>
            </a:extLst>
          </p:cNvPr>
          <p:cNvCxnSpPr>
            <a:cxnSpLocks/>
            <a:stCxn id="84" idx="1"/>
            <a:endCxn id="58" idx="1"/>
          </p:cNvCxnSpPr>
          <p:nvPr/>
        </p:nvCxnSpPr>
        <p:spPr>
          <a:xfrm rot="10800000" flipH="1">
            <a:off x="6759647" y="1445083"/>
            <a:ext cx="2033185" cy="710744"/>
          </a:xfrm>
          <a:prstGeom prst="bentConnector3">
            <a:avLst>
              <a:gd name="adj1" fmla="val -11243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73E7CAAA-B71A-448F-82A3-BAEAED8F8644}"/>
              </a:ext>
            </a:extLst>
          </p:cNvPr>
          <p:cNvCxnSpPr>
            <a:cxnSpLocks/>
          </p:cNvCxnSpPr>
          <p:nvPr/>
        </p:nvCxnSpPr>
        <p:spPr>
          <a:xfrm rot="16200000" flipV="1">
            <a:off x="8639243" y="2273002"/>
            <a:ext cx="1014312" cy="742535"/>
          </a:xfrm>
          <a:prstGeom prst="bentConnector2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CD828603-C000-4BDA-AD91-4A07F8AFB1D2}"/>
              </a:ext>
            </a:extLst>
          </p:cNvPr>
          <p:cNvSpPr txBox="1"/>
          <p:nvPr/>
        </p:nvSpPr>
        <p:spPr>
          <a:xfrm>
            <a:off x="8917115" y="2816602"/>
            <a:ext cx="799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Yes</a:t>
            </a:r>
            <a:endParaRPr lang="en-SG" baseline="-25000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0943DB8-EAF9-43DB-AB5D-A54837BD31DC}"/>
              </a:ext>
            </a:extLst>
          </p:cNvPr>
          <p:cNvSpPr txBox="1"/>
          <p:nvPr/>
        </p:nvSpPr>
        <p:spPr>
          <a:xfrm>
            <a:off x="8940377" y="1851224"/>
            <a:ext cx="799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No</a:t>
            </a:r>
            <a:endParaRPr lang="en-SG" baseline="-25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25FFA78-3832-4338-B3FB-CF2AA0BD5CAE}"/>
              </a:ext>
            </a:extLst>
          </p:cNvPr>
          <p:cNvSpPr txBox="1"/>
          <p:nvPr/>
        </p:nvSpPr>
        <p:spPr>
          <a:xfrm>
            <a:off x="2876931" y="1074335"/>
            <a:ext cx="1171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u="sng" dirty="0"/>
              <a:t>DAILY</a:t>
            </a:r>
            <a:endParaRPr lang="en-SG" u="sng" baseline="-25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81457F1-7DE5-43F4-A697-6B271C251AFD}"/>
              </a:ext>
            </a:extLst>
          </p:cNvPr>
          <p:cNvSpPr txBox="1"/>
          <p:nvPr/>
        </p:nvSpPr>
        <p:spPr>
          <a:xfrm>
            <a:off x="2938588" y="4812523"/>
            <a:ext cx="981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u="sng" dirty="0"/>
              <a:t>HOURLY</a:t>
            </a:r>
            <a:endParaRPr lang="en-SG" u="sng" baseline="-25000" dirty="0"/>
          </a:p>
        </p:txBody>
      </p:sp>
      <p:sp>
        <p:nvSpPr>
          <p:cNvPr id="53" name="TextBox 52">
            <a:hlinkClick r:id="" action="ppaction://noaction"/>
            <a:extLst>
              <a:ext uri="{FF2B5EF4-FFF2-40B4-BE49-F238E27FC236}">
                <a16:creationId xmlns:a16="http://schemas.microsoft.com/office/drawing/2014/main" id="{755A4989-5251-410F-B248-859C6B695D94}"/>
              </a:ext>
            </a:extLst>
          </p:cNvPr>
          <p:cNvSpPr txBox="1"/>
          <p:nvPr/>
        </p:nvSpPr>
        <p:spPr>
          <a:xfrm flipH="1">
            <a:off x="-2" y="21017"/>
            <a:ext cx="5810084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000" b="0" dirty="0">
                <a:solidFill>
                  <a:schemeClr val="accent5">
                    <a:lumMod val="50000"/>
                  </a:schemeClr>
                </a:solidFill>
              </a:rPr>
              <a:t>Modelling Framework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339709-42F4-42F9-AF82-E48CA9008E5A}"/>
              </a:ext>
            </a:extLst>
          </p:cNvPr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3241399" y="3746240"/>
            <a:ext cx="716374" cy="68055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33041F48-9B53-4F23-B720-1B496BE7E828}"/>
              </a:ext>
            </a:extLst>
          </p:cNvPr>
          <p:cNvGrpSpPr/>
          <p:nvPr/>
        </p:nvGrpSpPr>
        <p:grpSpPr>
          <a:xfrm>
            <a:off x="8708987" y="5933689"/>
            <a:ext cx="753105" cy="664451"/>
            <a:chOff x="-1052892" y="4709278"/>
            <a:chExt cx="753105" cy="664451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F771660-AF67-41E0-94B1-FD621CDF8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-1052892" y="4712117"/>
              <a:ext cx="753105" cy="651334"/>
            </a:xfrm>
            <a:prstGeom prst="rect">
              <a:avLst/>
            </a:prstGeom>
          </p:spPr>
        </p:pic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E864D606-EE5C-4EF4-BF34-30C85097E2FB}"/>
                </a:ext>
              </a:extLst>
            </p:cNvPr>
            <p:cNvSpPr/>
            <p:nvPr/>
          </p:nvSpPr>
          <p:spPr>
            <a:xfrm>
              <a:off x="-1035271" y="4709278"/>
              <a:ext cx="715610" cy="664451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6C07EFC8-FCE3-49E0-9B79-DFEF9E72FEB3}"/>
              </a:ext>
            </a:extLst>
          </p:cNvPr>
          <p:cNvSpPr txBox="1"/>
          <p:nvPr/>
        </p:nvSpPr>
        <p:spPr>
          <a:xfrm>
            <a:off x="8792833" y="1121917"/>
            <a:ext cx="193142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Reservoir re-operation model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44F7080-7CE5-4602-A77C-A23868C42A7F}"/>
              </a:ext>
            </a:extLst>
          </p:cNvPr>
          <p:cNvCxnSpPr>
            <a:cxnSpLocks/>
            <a:stCxn id="58" idx="3"/>
            <a:endCxn id="37" idx="6"/>
          </p:cNvCxnSpPr>
          <p:nvPr/>
        </p:nvCxnSpPr>
        <p:spPr>
          <a:xfrm flipH="1" flipV="1">
            <a:off x="8538492" y="790983"/>
            <a:ext cx="2185768" cy="654100"/>
          </a:xfrm>
          <a:prstGeom prst="bentConnector3">
            <a:avLst>
              <a:gd name="adj1" fmla="val -10459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6EB23B1-F2C1-40A2-8F10-1C3721A07A8B}"/>
              </a:ext>
            </a:extLst>
          </p:cNvPr>
          <p:cNvCxnSpPr>
            <a:cxnSpLocks/>
            <a:stCxn id="37" idx="2"/>
            <a:endCxn id="5" idx="3"/>
          </p:cNvCxnSpPr>
          <p:nvPr/>
        </p:nvCxnSpPr>
        <p:spPr>
          <a:xfrm rot="10800000" flipV="1">
            <a:off x="5462420" y="790983"/>
            <a:ext cx="1298657" cy="121507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B049EF64-8D23-4A28-911A-8A31902DA574}"/>
              </a:ext>
            </a:extLst>
          </p:cNvPr>
          <p:cNvSpPr txBox="1"/>
          <p:nvPr/>
        </p:nvSpPr>
        <p:spPr>
          <a:xfrm rot="16200000">
            <a:off x="5342212" y="1060778"/>
            <a:ext cx="1222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implement</a:t>
            </a:r>
            <a:endParaRPr lang="en-SG" baseline="-25000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8626EFB-A6B4-16B0-4213-86B9014B3052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990579" y="1953721"/>
            <a:ext cx="1" cy="1677088"/>
          </a:xfrm>
          <a:prstGeom prst="straightConnector1">
            <a:avLst/>
          </a:prstGeom>
          <a:ln w="12700">
            <a:solidFill>
              <a:schemeClr val="accent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49EAF64-DD9C-7771-EF2E-8F02F53AFFC9}"/>
              </a:ext>
            </a:extLst>
          </p:cNvPr>
          <p:cNvSpPr txBox="1"/>
          <p:nvPr/>
        </p:nvSpPr>
        <p:spPr>
          <a:xfrm>
            <a:off x="1379302" y="3630809"/>
            <a:ext cx="1222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>
                <a:solidFill>
                  <a:srgbClr val="FF0000"/>
                </a:solidFill>
              </a:rPr>
              <a:t>Stochastic inputs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E322BCA-5523-42A1-A084-88E18FC65BFD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1990579" y="4277140"/>
            <a:ext cx="1" cy="1456271"/>
          </a:xfrm>
          <a:prstGeom prst="straightConnector1">
            <a:avLst/>
          </a:prstGeom>
          <a:ln w="12700">
            <a:solidFill>
              <a:schemeClr val="accent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235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37" grpId="0" animBg="1"/>
      <p:bldP spid="65" grpId="0"/>
      <p:bldP spid="64" grpId="0" animBg="1"/>
      <p:bldP spid="83" grpId="0" animBg="1"/>
      <p:bldP spid="84" grpId="0" animBg="1"/>
      <p:bldP spid="115" grpId="0"/>
      <p:bldP spid="116" grpId="0"/>
      <p:bldP spid="58" grpId="0" animBg="1"/>
      <p:bldP spid="68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CA39FCB2-D8ED-DF17-274E-F48D0A5619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864" y="548796"/>
            <a:ext cx="8428082" cy="596326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26B719-17A2-4CD6-B4C6-C6BC1E2E8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12</a:t>
            </a:fld>
            <a:endParaRPr lang="en-SG"/>
          </a:p>
        </p:txBody>
      </p:sp>
      <p:sp>
        <p:nvSpPr>
          <p:cNvPr id="3" name="CasellaDiTesto 30">
            <a:extLst>
              <a:ext uri="{FF2B5EF4-FFF2-40B4-BE49-F238E27FC236}">
                <a16:creationId xmlns:a16="http://schemas.microsoft.com/office/drawing/2014/main" id="{698A6BAB-6530-844D-F01B-A9D019E8A505}"/>
              </a:ext>
            </a:extLst>
          </p:cNvPr>
          <p:cNvSpPr txBox="1"/>
          <p:nvPr/>
        </p:nvSpPr>
        <p:spPr>
          <a:xfrm>
            <a:off x="8395539" y="1380885"/>
            <a:ext cx="3796461" cy="1946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 fontAlgn="base">
              <a:spcBef>
                <a:spcPct val="0"/>
              </a:spcBef>
              <a:spcAft>
                <a:spcPts val="1500"/>
              </a:spcAft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Generating capacity as of 2016:</a:t>
            </a:r>
          </a:p>
          <a:p>
            <a:pPr marL="457200" indent="-457200" algn="just" defTabSz="914400" fontAlgn="base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Hydropower: 1048 MW</a:t>
            </a:r>
          </a:p>
          <a:p>
            <a:pPr marL="457200" indent="-457200" algn="just" defTabSz="914400" fontAlgn="base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Coal: 400 MW</a:t>
            </a:r>
          </a:p>
          <a:p>
            <a:pPr marL="457200" indent="-457200" algn="just" defTabSz="914400" fontAlgn="base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Oil: 282 MW</a:t>
            </a:r>
          </a:p>
          <a:p>
            <a:pPr marL="457200" indent="-457200" algn="just" defTabSz="914400" fontAlgn="base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Import from Vietnam: 200 MW </a:t>
            </a:r>
          </a:p>
          <a:p>
            <a:pPr marL="457200" indent="-457200" algn="just" defTabSz="914400" fontAlgn="base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Import from Thailand: 120MW</a:t>
            </a:r>
            <a:endParaRPr lang="en-US" dirty="0">
              <a:solidFill>
                <a:srgbClr val="FFC000"/>
              </a:solidFill>
              <a:latin typeface="Arial" panose="020B0604020202020204" pitchFamily="34" charset="0"/>
              <a:ea typeface="ヒラギノ角ゴ ProN W3" charset="-128"/>
              <a:cs typeface="Arial" panose="020B0604020202020204" pitchFamily="34" charset="0"/>
              <a:sym typeface="Gill Sans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A86109-A538-1677-497D-36343263881F}"/>
              </a:ext>
            </a:extLst>
          </p:cNvPr>
          <p:cNvSpPr txBox="1"/>
          <p:nvPr/>
        </p:nvSpPr>
        <p:spPr>
          <a:xfrm flipH="1">
            <a:off x="-2" y="21017"/>
            <a:ext cx="30861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Study Site</a:t>
            </a:r>
          </a:p>
        </p:txBody>
      </p:sp>
    </p:spTree>
    <p:extLst>
      <p:ext uri="{BB962C8B-B14F-4D97-AF65-F5344CB8AC3E}">
        <p14:creationId xmlns:p14="http://schemas.microsoft.com/office/powerpoint/2010/main" val="2324013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77A56D-DCFE-4DC6-9BC5-0A5CF7335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13</a:t>
            </a:fld>
            <a:endParaRPr lang="en-SG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28224-900C-49A9-9D0D-431A1FC678A7}"/>
              </a:ext>
            </a:extLst>
          </p:cNvPr>
          <p:cNvSpPr txBox="1"/>
          <p:nvPr/>
        </p:nvSpPr>
        <p:spPr>
          <a:xfrm flipH="1">
            <a:off x="-1" y="21017"/>
            <a:ext cx="5037941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Synthetic data</a:t>
            </a:r>
          </a:p>
        </p:txBody>
      </p:sp>
      <p:graphicFrame>
        <p:nvGraphicFramePr>
          <p:cNvPr id="19" name="Table 6">
            <a:extLst>
              <a:ext uri="{FF2B5EF4-FFF2-40B4-BE49-F238E27FC236}">
                <a16:creationId xmlns:a16="http://schemas.microsoft.com/office/drawing/2014/main" id="{251EE352-AC1B-4DD4-B824-68E94C027C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2564417"/>
              </p:ext>
            </p:extLst>
          </p:nvPr>
        </p:nvGraphicFramePr>
        <p:xfrm>
          <a:off x="1649456" y="1185162"/>
          <a:ext cx="8893088" cy="39683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6644">
                  <a:extLst>
                    <a:ext uri="{9D8B030D-6E8A-4147-A177-3AD203B41FA5}">
                      <a16:colId xmlns:a16="http://schemas.microsoft.com/office/drawing/2014/main" val="1409293665"/>
                    </a:ext>
                  </a:extLst>
                </a:gridCol>
                <a:gridCol w="1180444">
                  <a:extLst>
                    <a:ext uri="{9D8B030D-6E8A-4147-A177-3AD203B41FA5}">
                      <a16:colId xmlns:a16="http://schemas.microsoft.com/office/drawing/2014/main" val="2860460819"/>
                    </a:ext>
                  </a:extLst>
                </a:gridCol>
                <a:gridCol w="5616000">
                  <a:extLst>
                    <a:ext uri="{9D8B030D-6E8A-4147-A177-3AD203B41FA5}">
                      <a16:colId xmlns:a16="http://schemas.microsoft.com/office/drawing/2014/main" val="36807205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Data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Source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Source     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81928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Solar irradiance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  <a:hlinkClick r:id="rId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 err="1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Renewables.ninja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  <a:hlinkClick r:id="rId2"/>
                        </a:rPr>
                        <a:t>https://www.renewables.ninja/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18051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Temperature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National Center for Atmospheric Research</a:t>
                      </a: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rgbClr val="0070C0"/>
                          </a:solidFill>
                          <a:latin typeface="+mn-lt"/>
                          <a:cs typeface="Arial" panose="020B0604020202020204" pitchFamily="34" charset="0"/>
                          <a:hlinkClick r:id="rId3"/>
                        </a:rPr>
                        <a:t>https://climatedataguide.ucar.edu/climate-data/climate-forecast-system-reanalysis-cfsr</a:t>
                      </a:r>
                      <a:r>
                        <a:rPr lang="en-US" sz="1800" b="0" dirty="0">
                          <a:solidFill>
                            <a:srgbClr val="0070C0"/>
                          </a:solidFill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10477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Load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 err="1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Electricite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 Du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Cambodge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rgbClr val="0070C0"/>
                          </a:solidFill>
                          <a:latin typeface="+mn-lt"/>
                          <a:cs typeface="Arial" panose="020B0604020202020204" pitchFamily="34" charset="0"/>
                        </a:rPr>
                        <a:t>EDC Annual Report, 2016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585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River discharge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Global Flood Awareness System</a:t>
                      </a: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  <a:hlinkClick r:id="rId4"/>
                        </a:rPr>
                        <a:t>https://cds.climate.copernicus.eu/cdsapp#!/dataset/cems-glofas-historical?tab=overview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618091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6DA9F1BA-5F9D-4C87-9A89-2AF3172085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2944" y="1712895"/>
            <a:ext cx="534657" cy="51501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EC8C998-6E1F-4AF1-B0AF-E2325D3243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2008" y="4457930"/>
            <a:ext cx="723963" cy="518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8014BBF-DAFE-45E4-A386-7B2B2C8CCC98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D1D2D4"/>
              </a:clrFrom>
              <a:clrTo>
                <a:srgbClr val="D1D2D4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65335" y="3348015"/>
            <a:ext cx="800636" cy="71821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FE4D37E-45AA-4EF2-BABD-D2E93B0CA9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01724" y="2747543"/>
            <a:ext cx="1127858" cy="35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520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77A56D-DCFE-4DC6-9BC5-0A5CF7335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14</a:t>
            </a:fld>
            <a:endParaRPr lang="en-SG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28224-900C-49A9-9D0D-431A1FC678A7}"/>
              </a:ext>
            </a:extLst>
          </p:cNvPr>
          <p:cNvSpPr txBox="1"/>
          <p:nvPr/>
        </p:nvSpPr>
        <p:spPr>
          <a:xfrm flipH="1">
            <a:off x="-2" y="21017"/>
            <a:ext cx="1103116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Synthetic data – Solar irradiance &amp; Load</a:t>
            </a:r>
          </a:p>
        </p:txBody>
      </p:sp>
      <p:pic>
        <p:nvPicPr>
          <p:cNvPr id="13" name="Picture 12">
            <a:hlinkClick r:id="" action="ppaction://noaction"/>
            <a:extLst>
              <a:ext uri="{FF2B5EF4-FFF2-40B4-BE49-F238E27FC236}">
                <a16:creationId xmlns:a16="http://schemas.microsoft.com/office/drawing/2014/main" id="{876778E6-794D-4F0A-A648-2F711CDA02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05" r="62216"/>
          <a:stretch/>
        </p:blipFill>
        <p:spPr>
          <a:xfrm>
            <a:off x="7696593" y="1280124"/>
            <a:ext cx="4047044" cy="31409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F0A39B8-2462-40D2-A538-F8512F199944}"/>
              </a:ext>
            </a:extLst>
          </p:cNvPr>
          <p:cNvSpPr txBox="1"/>
          <p:nvPr/>
        </p:nvSpPr>
        <p:spPr>
          <a:xfrm>
            <a:off x="7101470" y="750722"/>
            <a:ext cx="5311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000" u="sng" dirty="0"/>
              <a:t>Synthetically expanded 1000-year time series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047BF4E-CB4E-4B84-8F44-2EA5C8F2E9DE}"/>
              </a:ext>
            </a:extLst>
          </p:cNvPr>
          <p:cNvGrpSpPr/>
          <p:nvPr/>
        </p:nvGrpSpPr>
        <p:grpSpPr>
          <a:xfrm>
            <a:off x="4549816" y="750722"/>
            <a:ext cx="2743200" cy="5902726"/>
            <a:chOff x="4549816" y="722431"/>
            <a:chExt cx="2743200" cy="5931017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830CF8A7-C924-4393-8640-D8BD52824146}"/>
                </a:ext>
              </a:extLst>
            </p:cNvPr>
            <p:cNvSpPr/>
            <p:nvPr/>
          </p:nvSpPr>
          <p:spPr>
            <a:xfrm>
              <a:off x="4549816" y="722431"/>
              <a:ext cx="2743200" cy="5931017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92BB6BA5-9238-4AE7-8329-44EAB82FC5F5}"/>
                    </a:ext>
                  </a:extLst>
                </p:cNvPr>
                <p:cNvSpPr txBox="1"/>
                <p:nvPr/>
              </p:nvSpPr>
              <p:spPr>
                <a:xfrm>
                  <a:off x="5876955" y="1271834"/>
                  <a:ext cx="1260258" cy="8980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en-SG" sz="2000" dirty="0"/>
                    <a:t>Detrend</a:t>
                  </a:r>
                </a:p>
                <a:p>
                  <a:pPr algn="just"/>
                  <a:r>
                    <a:rPr lang="en-SG" sz="2000" dirty="0"/>
                    <a:t>(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SG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SG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SG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SG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SG" sz="2000" i="1">
                              <a:latin typeface="Cambria Math" panose="02040503050406030204" pitchFamily="18" charset="0"/>
                            </a:rPr>
                            <m:t>− 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(</m:t>
                          </m:r>
                          <m:sSub>
                            <m:sSubPr>
                              <m:ctrlPr>
                                <a:rPr lang="en-SG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SG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SG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SG" sz="2000" i="1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)</m:t>
                          </m:r>
                        </m:num>
                        <m:den>
                          <m:r>
                            <a:rPr lang="en-SG" sz="2000" b="0" i="1" smtClean="0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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(</m:t>
                          </m:r>
                          <m:sSub>
                            <m:sSubPr>
                              <m:ctrlPr>
                                <a:rPr lang="en-SG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SG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SG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SG" sz="2000" i="1"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)</m:t>
                          </m:r>
                        </m:den>
                      </m:f>
                    </m:oMath>
                  </a14:m>
                  <a:r>
                    <a:rPr lang="en-SG" sz="2000" dirty="0"/>
                    <a:t> )</a:t>
                  </a:r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92BB6BA5-9238-4AE7-8329-44EAB82FC5F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76955" y="1271834"/>
                  <a:ext cx="1260258" cy="898055"/>
                </a:xfrm>
                <a:prstGeom prst="rect">
                  <a:avLst/>
                </a:prstGeom>
                <a:blipFill>
                  <a:blip r:embed="rId4"/>
                  <a:stretch>
                    <a:fillRect l="-4831" t="-4110" r="-3865" b="-685"/>
                  </a:stretch>
                </a:blipFill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956387E5-2250-4B12-A484-6CF4BA934860}"/>
                    </a:ext>
                  </a:extLst>
                </p:cNvPr>
                <p:cNvSpPr txBox="1"/>
                <p:nvPr/>
              </p:nvSpPr>
              <p:spPr>
                <a:xfrm>
                  <a:off x="5011620" y="840126"/>
                  <a:ext cx="1714692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SG" sz="2000" dirty="0"/>
                    <a:t>Raw data (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SG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SG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a14:m>
                  <a:r>
                    <a:rPr lang="en-SG" sz="2000" dirty="0"/>
                    <a:t>)</a:t>
                  </a:r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956387E5-2250-4B12-A484-6CF4BA93486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11620" y="840126"/>
                  <a:ext cx="1714692" cy="400110"/>
                </a:xfrm>
                <a:prstGeom prst="rect">
                  <a:avLst/>
                </a:prstGeom>
                <a:blipFill>
                  <a:blip r:embed="rId5"/>
                  <a:stretch>
                    <a:fillRect t="-7576" b="-25758"/>
                  </a:stretch>
                </a:blipFill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28D55CB-2E72-4D50-99DA-3194BB257D47}"/>
                </a:ext>
              </a:extLst>
            </p:cNvPr>
            <p:cNvSpPr txBox="1"/>
            <p:nvPr/>
          </p:nvSpPr>
          <p:spPr>
            <a:xfrm>
              <a:off x="4726973" y="2229977"/>
              <a:ext cx="2280300" cy="4020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2000" dirty="0"/>
                <a:t>Residuals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F949E5-156D-40A6-9C46-C1540FC947ED}"/>
                </a:ext>
              </a:extLst>
            </p:cNvPr>
            <p:cNvCxnSpPr>
              <a:cxnSpLocks/>
              <a:stCxn id="33" idx="2"/>
              <a:endCxn id="35" idx="0"/>
            </p:cNvCxnSpPr>
            <p:nvPr/>
          </p:nvCxnSpPr>
          <p:spPr>
            <a:xfrm flipH="1">
              <a:off x="5867123" y="1240236"/>
              <a:ext cx="1843" cy="98974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11A3BCE-D5EE-4CA6-B89F-9DB974FF5406}"/>
                </a:ext>
              </a:extLst>
            </p:cNvPr>
            <p:cNvSpPr txBox="1"/>
            <p:nvPr/>
          </p:nvSpPr>
          <p:spPr>
            <a:xfrm>
              <a:off x="5822153" y="5363973"/>
              <a:ext cx="12790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2000" dirty="0"/>
                <a:t>Re-trend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81E395-CB9E-45AD-A215-DC082B6F821C}"/>
                </a:ext>
              </a:extLst>
            </p:cNvPr>
            <p:cNvSpPr txBox="1"/>
            <p:nvPr/>
          </p:nvSpPr>
          <p:spPr>
            <a:xfrm>
              <a:off x="4996313" y="3358725"/>
              <a:ext cx="1743464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2000" dirty="0"/>
                <a:t>ARMA model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5BBE544-A10B-4F16-AD58-50ABE53380E2}"/>
                </a:ext>
              </a:extLst>
            </p:cNvPr>
            <p:cNvCxnSpPr>
              <a:cxnSpLocks/>
              <a:stCxn id="35" idx="2"/>
              <a:endCxn id="23" idx="0"/>
            </p:cNvCxnSpPr>
            <p:nvPr/>
          </p:nvCxnSpPr>
          <p:spPr>
            <a:xfrm>
              <a:off x="5867123" y="2632005"/>
              <a:ext cx="922" cy="72672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5C7B1BE-0109-4E46-825F-E919CCBDC4B1}"/>
                </a:ext>
              </a:extLst>
            </p:cNvPr>
            <p:cNvSpPr txBox="1"/>
            <p:nvPr/>
          </p:nvSpPr>
          <p:spPr>
            <a:xfrm>
              <a:off x="4559789" y="4453186"/>
              <a:ext cx="261466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2000" dirty="0"/>
                <a:t>Synthetic standardized residuals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CB2AB18-2640-468B-B1EA-539BCA29A7DF}"/>
                </a:ext>
              </a:extLst>
            </p:cNvPr>
            <p:cNvCxnSpPr>
              <a:cxnSpLocks/>
              <a:stCxn id="23" idx="2"/>
              <a:endCxn id="36" idx="0"/>
            </p:cNvCxnSpPr>
            <p:nvPr/>
          </p:nvCxnSpPr>
          <p:spPr>
            <a:xfrm flipH="1">
              <a:off x="5867124" y="3758835"/>
              <a:ext cx="921" cy="69435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7E4C0D-9334-4C6F-9CA7-80FF6E4A1F60}"/>
                </a:ext>
              </a:extLst>
            </p:cNvPr>
            <p:cNvCxnSpPr>
              <a:cxnSpLocks/>
              <a:stCxn id="36" idx="2"/>
              <a:endCxn id="40" idx="0"/>
            </p:cNvCxnSpPr>
            <p:nvPr/>
          </p:nvCxnSpPr>
          <p:spPr>
            <a:xfrm flipH="1">
              <a:off x="5867123" y="5161072"/>
              <a:ext cx="1" cy="720748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0669C2F-6EE3-4128-8AA9-B339514A75BC}"/>
                </a:ext>
              </a:extLst>
            </p:cNvPr>
            <p:cNvSpPr txBox="1"/>
            <p:nvPr/>
          </p:nvSpPr>
          <p:spPr>
            <a:xfrm>
              <a:off x="4631816" y="5881820"/>
              <a:ext cx="247061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2000" dirty="0"/>
                <a:t>Synthetically expanded time series</a:t>
              </a:r>
            </a:p>
          </p:txBody>
        </p:sp>
      </p:grpSp>
      <p:pic>
        <p:nvPicPr>
          <p:cNvPr id="51" name="Picture 50">
            <a:extLst>
              <a:ext uri="{FF2B5EF4-FFF2-40B4-BE49-F238E27FC236}">
                <a16:creationId xmlns:a16="http://schemas.microsoft.com/office/drawing/2014/main" id="{83044179-3387-4223-A963-160D0DF957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09" y="4543283"/>
            <a:ext cx="3111626" cy="20414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2AE5630E-81C4-4BCA-BCFF-0F864FCD604D}"/>
                  </a:ext>
                </a:extLst>
              </p:cNvPr>
              <p:cNvSpPr txBox="1"/>
              <p:nvPr/>
            </p:nvSpPr>
            <p:spPr>
              <a:xfrm>
                <a:off x="127670" y="4268520"/>
                <a:ext cx="40369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SG" b="0" i="1" smtClean="0">
                          <a:latin typeface="Cambria Math" panose="02040503050406030204" pitchFamily="18" charset="0"/>
                        </a:rPr>
                        <m:t>𝑝𝑒𝑎𝑘</m:t>
                      </m:r>
                      <m:r>
                        <a:rPr lang="en-SG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SG" b="0" i="1" smtClean="0">
                          <a:latin typeface="Cambria Math" panose="02040503050406030204" pitchFamily="18" charset="0"/>
                        </a:rPr>
                        <m:t>𝑑𝑒𝑚𝑎𝑛𝑑</m:t>
                      </m:r>
                      <m:r>
                        <a:rPr lang="en-SG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SG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SG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𝑡𝑚𝑖𝑛</m:t>
                          </m:r>
                        </m:e>
                      </m:d>
                      <m:r>
                        <a:rPr lang="en-SG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SG" b="0" i="1" smtClean="0">
                          <a:latin typeface="Cambria Math" panose="02040503050406030204" pitchFamily="18" charset="0"/>
                        </a:rPr>
                        <m:t>𝑟𝑒𝑠𝑖𝑑𝑢𝑎𝑙𝑠</m:t>
                      </m:r>
                    </m:oMath>
                  </m:oMathPara>
                </a14:m>
                <a:endParaRPr lang="en-SG" dirty="0"/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2AE5630E-81C4-4BCA-BCFF-0F864FCD60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670" y="4268520"/>
                <a:ext cx="4036972" cy="369332"/>
              </a:xfrm>
              <a:prstGeom prst="rect">
                <a:avLst/>
              </a:prstGeom>
              <a:blipFill>
                <a:blip r:embed="rId7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TextBox 53">
            <a:extLst>
              <a:ext uri="{FF2B5EF4-FFF2-40B4-BE49-F238E27FC236}">
                <a16:creationId xmlns:a16="http://schemas.microsoft.com/office/drawing/2014/main" id="{415F69B6-882B-46BA-A5FF-3407EAB6FF3A}"/>
              </a:ext>
            </a:extLst>
          </p:cNvPr>
          <p:cNvSpPr txBox="1"/>
          <p:nvPr/>
        </p:nvSpPr>
        <p:spPr>
          <a:xfrm>
            <a:off x="391971" y="1643654"/>
            <a:ext cx="1984146" cy="4308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SG" sz="2200" dirty="0"/>
              <a:t>Solar irradiance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2AB733D9-1D1F-4253-B2D7-F9530A6D668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7" b="66047"/>
          <a:stretch/>
        </p:blipFill>
        <p:spPr>
          <a:xfrm>
            <a:off x="284006" y="2130185"/>
            <a:ext cx="3846169" cy="1133356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DCB5926E-9FBD-4429-838D-06B7DCB1FC5D}"/>
              </a:ext>
            </a:extLst>
          </p:cNvPr>
          <p:cNvSpPr txBox="1"/>
          <p:nvPr/>
        </p:nvSpPr>
        <p:spPr>
          <a:xfrm>
            <a:off x="331037" y="3837633"/>
            <a:ext cx="846010" cy="4308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SG" sz="2200" dirty="0"/>
              <a:t>Load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ED12B4EB-B54C-423B-B709-E8ACC5B1884F}"/>
              </a:ext>
            </a:extLst>
          </p:cNvPr>
          <p:cNvCxnSpPr>
            <a:cxnSpLocks/>
          </p:cNvCxnSpPr>
          <p:nvPr/>
        </p:nvCxnSpPr>
        <p:spPr>
          <a:xfrm>
            <a:off x="7293016" y="2626330"/>
            <a:ext cx="419641" cy="0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755914A-BBBD-4CFA-8E74-75DC7D5577B4}"/>
              </a:ext>
            </a:extLst>
          </p:cNvPr>
          <p:cNvCxnSpPr>
            <a:cxnSpLocks/>
          </p:cNvCxnSpPr>
          <p:nvPr/>
        </p:nvCxnSpPr>
        <p:spPr>
          <a:xfrm>
            <a:off x="4100991" y="2696863"/>
            <a:ext cx="484971" cy="0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CA810393-E2DF-45DF-8ACF-1E3DFEE8670E}"/>
              </a:ext>
            </a:extLst>
          </p:cNvPr>
          <p:cNvCxnSpPr>
            <a:cxnSpLocks/>
          </p:cNvCxnSpPr>
          <p:nvPr/>
        </p:nvCxnSpPr>
        <p:spPr>
          <a:xfrm>
            <a:off x="4064845" y="5564027"/>
            <a:ext cx="484971" cy="0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0DE57F57-35D0-478B-97DD-71E1B61B41B2}"/>
              </a:ext>
            </a:extLst>
          </p:cNvPr>
          <p:cNvCxnSpPr>
            <a:cxnSpLocks/>
          </p:cNvCxnSpPr>
          <p:nvPr/>
        </p:nvCxnSpPr>
        <p:spPr>
          <a:xfrm>
            <a:off x="7265294" y="5576181"/>
            <a:ext cx="484971" cy="0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7EBC7865-1994-4C9E-B6CC-6926D9FEA879}"/>
              </a:ext>
            </a:extLst>
          </p:cNvPr>
          <p:cNvSpPr/>
          <p:nvPr/>
        </p:nvSpPr>
        <p:spPr>
          <a:xfrm>
            <a:off x="3008645" y="6209508"/>
            <a:ext cx="516875" cy="146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35C780C0-C04D-577F-CF42-F7A2BCEBDB3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62"/>
          <a:stretch/>
        </p:blipFill>
        <p:spPr>
          <a:xfrm>
            <a:off x="7696593" y="4135918"/>
            <a:ext cx="3946729" cy="258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421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2" grpId="0"/>
      <p:bldP spid="54" grpId="0" animBg="1"/>
      <p:bldP spid="5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17EC97E-A941-4568-B598-0CDFA2039346}"/>
              </a:ext>
            </a:extLst>
          </p:cNvPr>
          <p:cNvGrpSpPr/>
          <p:nvPr/>
        </p:nvGrpSpPr>
        <p:grpSpPr>
          <a:xfrm>
            <a:off x="6096000" y="3686445"/>
            <a:ext cx="3514466" cy="3035030"/>
            <a:chOff x="947883" y="3321320"/>
            <a:chExt cx="3514466" cy="303503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A17F77-9B67-4336-99E1-BBF6B9ADF5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80" r="62599" b="78961"/>
            <a:stretch/>
          </p:blipFill>
          <p:spPr>
            <a:xfrm>
              <a:off x="947883" y="3321320"/>
              <a:ext cx="3514465" cy="59059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0B92508-9C39-46F5-B8EF-5E57EEA6F4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2599"/>
            <a:stretch/>
          </p:blipFill>
          <p:spPr>
            <a:xfrm>
              <a:off x="947885" y="3892858"/>
              <a:ext cx="3514464" cy="2463492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77A56D-DCFE-4DC6-9BC5-0A5CF7335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15</a:t>
            </a:fld>
            <a:endParaRPr lang="en-SG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60E7E8-AA32-4F7C-B9B1-1F62C0D14C19}"/>
              </a:ext>
            </a:extLst>
          </p:cNvPr>
          <p:cNvSpPr txBox="1"/>
          <p:nvPr/>
        </p:nvSpPr>
        <p:spPr>
          <a:xfrm flipH="1">
            <a:off x="-2" y="21017"/>
            <a:ext cx="7996336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Synthetic data – Reservoir inflow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DF2800-0053-480B-8138-FBBEC02A2AB2}"/>
              </a:ext>
            </a:extLst>
          </p:cNvPr>
          <p:cNvSpPr txBox="1"/>
          <p:nvPr/>
        </p:nvSpPr>
        <p:spPr>
          <a:xfrm>
            <a:off x="3744686" y="4792217"/>
            <a:ext cx="235131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000" dirty="0"/>
              <a:t>Synthetically expanded 1000-year spatially-aggregated streamflow </a:t>
            </a:r>
          </a:p>
          <a:p>
            <a:pPr algn="ctr"/>
            <a:r>
              <a:rPr lang="en-SG" sz="2000" dirty="0"/>
              <a:t>time series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AAA2A4-90B8-4371-A1DF-8845E4E237EB}"/>
              </a:ext>
            </a:extLst>
          </p:cNvPr>
          <p:cNvGrpSpPr/>
          <p:nvPr/>
        </p:nvGrpSpPr>
        <p:grpSpPr>
          <a:xfrm>
            <a:off x="1009733" y="1019439"/>
            <a:ext cx="2634223" cy="3259665"/>
            <a:chOff x="50800" y="881765"/>
            <a:chExt cx="2634223" cy="3259665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0A9C60-1B43-4AC5-A938-36FFF64BBF98}"/>
                </a:ext>
              </a:extLst>
            </p:cNvPr>
            <p:cNvSpPr/>
            <p:nvPr/>
          </p:nvSpPr>
          <p:spPr>
            <a:xfrm>
              <a:off x="50800" y="881765"/>
              <a:ext cx="2634223" cy="325966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DF099C-33EA-40AD-B981-92021D2DE388}"/>
                </a:ext>
              </a:extLst>
            </p:cNvPr>
            <p:cNvSpPr txBox="1"/>
            <p:nvPr/>
          </p:nvSpPr>
          <p:spPr>
            <a:xfrm>
              <a:off x="122093" y="2171377"/>
              <a:ext cx="2492391" cy="70788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2000" dirty="0"/>
                <a:t>Kirsch-Nowak Streamflow Generator</a:t>
              </a:r>
              <a:endParaRPr lang="en-SG" sz="900" dirty="0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EBCE72C-A2FF-4A42-B4EA-D3BC1FB4A1A1}"/>
                </a:ext>
              </a:extLst>
            </p:cNvPr>
            <p:cNvCxnSpPr>
              <a:cxnSpLocks/>
              <a:stCxn id="21" idx="2"/>
              <a:endCxn id="17" idx="0"/>
            </p:cNvCxnSpPr>
            <p:nvPr/>
          </p:nvCxnSpPr>
          <p:spPr>
            <a:xfrm flipH="1">
              <a:off x="1368289" y="1897428"/>
              <a:ext cx="1677" cy="27394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50677CD-20D4-4966-8237-2C27076D2BBB}"/>
                </a:ext>
              </a:extLst>
            </p:cNvPr>
            <p:cNvSpPr txBox="1"/>
            <p:nvPr/>
          </p:nvSpPr>
          <p:spPr>
            <a:xfrm>
              <a:off x="263170" y="881765"/>
              <a:ext cx="22135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2000" dirty="0"/>
                <a:t>Daily streamflow time series for each reservoir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FE36751-BD89-4365-AACF-8AA07DDCD89D}"/>
                </a:ext>
              </a:extLst>
            </p:cNvPr>
            <p:cNvSpPr txBox="1"/>
            <p:nvPr/>
          </p:nvSpPr>
          <p:spPr>
            <a:xfrm>
              <a:off x="51553" y="3125767"/>
              <a:ext cx="263347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2000" dirty="0"/>
                <a:t>Synthetic daily streamflow time series for each reservoir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4C95B04-D7A6-4383-9985-3F692877DA9A}"/>
                </a:ext>
              </a:extLst>
            </p:cNvPr>
            <p:cNvCxnSpPr>
              <a:cxnSpLocks/>
              <a:stCxn id="17" idx="2"/>
              <a:endCxn id="22" idx="0"/>
            </p:cNvCxnSpPr>
            <p:nvPr/>
          </p:nvCxnSpPr>
          <p:spPr>
            <a:xfrm flipH="1">
              <a:off x="1368288" y="2879263"/>
              <a:ext cx="1" cy="246504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FDC0F872-E2C7-416C-9DE3-8FEF7AB42DC1}"/>
              </a:ext>
            </a:extLst>
          </p:cNvPr>
          <p:cNvSpPr txBox="1"/>
          <p:nvPr/>
        </p:nvSpPr>
        <p:spPr>
          <a:xfrm>
            <a:off x="3849357" y="1014493"/>
            <a:ext cx="5182818" cy="2199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000" dirty="0"/>
              <a:t>Kirsch-Nowak Streamflow Generator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SG" sz="2000" dirty="0"/>
              <a:t>Multi-site streamflow time series generator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SG" sz="2000" dirty="0"/>
              <a:t>Resolution: Daily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SG" sz="2000" dirty="0"/>
              <a:t>Accounts for correlation across sites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SG" sz="2000" dirty="0"/>
              <a:t>Rescales synthetic flows with monsoon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C50D07-D6EB-2BCA-952D-78F7101F6661}"/>
              </a:ext>
            </a:extLst>
          </p:cNvPr>
          <p:cNvSpPr txBox="1"/>
          <p:nvPr/>
        </p:nvSpPr>
        <p:spPr>
          <a:xfrm>
            <a:off x="-2" y="6427113"/>
            <a:ext cx="263346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050" dirty="0">
                <a:hlinkClick r:id="rId4"/>
              </a:rPr>
              <a:t>https://github.com/julianneq/Kirsch-Nowak_Streamflow_Generator</a:t>
            </a:r>
            <a:r>
              <a:rPr lang="en-SG" sz="10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46400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FFD733-C293-41AF-B101-CA593E2D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16</a:t>
            </a:fld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9B64CB-4813-4E95-BE55-DE0CC2D567DC}"/>
              </a:ext>
            </a:extLst>
          </p:cNvPr>
          <p:cNvSpPr txBox="1"/>
          <p:nvPr/>
        </p:nvSpPr>
        <p:spPr>
          <a:xfrm>
            <a:off x="2491991" y="136525"/>
            <a:ext cx="72147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Goal: </a:t>
            </a:r>
            <a:r>
              <a:rPr lang="en-US" sz="2200" dirty="0"/>
              <a:t>To understand the benefits of hard-coupling water and power system models (2 scenarios: with &amp; w/o feedback)</a:t>
            </a:r>
            <a:endParaRPr lang="en-SG" sz="22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62EA64-B351-4C67-BC16-F10DC0F2B9F2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rot="5400000">
            <a:off x="4212514" y="-213764"/>
            <a:ext cx="767106" cy="3006567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6580EB-8E10-4215-88B8-CE86839E0F7E}"/>
              </a:ext>
            </a:extLst>
          </p:cNvPr>
          <p:cNvSpPr txBox="1"/>
          <p:nvPr/>
        </p:nvSpPr>
        <p:spPr>
          <a:xfrm>
            <a:off x="771223" y="1673072"/>
            <a:ext cx="4643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Stationary hydro-meteorological uncertainty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0EF662-E7F0-4544-9729-F62617291C10}"/>
              </a:ext>
            </a:extLst>
          </p:cNvPr>
          <p:cNvSpPr txBox="1"/>
          <p:nvPr/>
        </p:nvSpPr>
        <p:spPr>
          <a:xfrm>
            <a:off x="6160681" y="1663544"/>
            <a:ext cx="52717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Current and future grid </a:t>
            </a:r>
          </a:p>
          <a:p>
            <a:pPr algn="ctr"/>
            <a:r>
              <a:rPr lang="en-SG" sz="2200" dirty="0"/>
              <a:t>infrastructure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9E7C138-67BF-4C70-8847-0053E2F5E761}"/>
              </a:ext>
            </a:extLst>
          </p:cNvPr>
          <p:cNvCxnSpPr>
            <a:cxnSpLocks/>
            <a:stCxn id="11" idx="2"/>
            <a:endCxn id="14" idx="0"/>
          </p:cNvCxnSpPr>
          <p:nvPr/>
        </p:nvCxnSpPr>
        <p:spPr>
          <a:xfrm rot="16200000" flipH="1">
            <a:off x="7069165" y="-63850"/>
            <a:ext cx="757578" cy="269720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3EE530-63D8-4E98-91FD-8CCF1A53A679}"/>
              </a:ext>
            </a:extLst>
          </p:cNvPr>
          <p:cNvCxnSpPr>
            <a:cxnSpLocks/>
            <a:stCxn id="13" idx="2"/>
            <a:endCxn id="23" idx="0"/>
          </p:cNvCxnSpPr>
          <p:nvPr/>
        </p:nvCxnSpPr>
        <p:spPr>
          <a:xfrm rot="16200000" flipH="1">
            <a:off x="3205182" y="2330113"/>
            <a:ext cx="998242" cy="122304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9B7348-E719-47D8-AAA7-E523A5219DD9}"/>
              </a:ext>
            </a:extLst>
          </p:cNvPr>
          <p:cNvSpPr txBox="1"/>
          <p:nvPr/>
        </p:nvSpPr>
        <p:spPr>
          <a:xfrm>
            <a:off x="783749" y="3435509"/>
            <a:ext cx="21033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Streamflow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5D5AF3-91F2-4399-A964-7D43054609A0}"/>
              </a:ext>
            </a:extLst>
          </p:cNvPr>
          <p:cNvSpPr txBox="1"/>
          <p:nvPr/>
        </p:nvSpPr>
        <p:spPr>
          <a:xfrm>
            <a:off x="3167276" y="3440755"/>
            <a:ext cx="2297095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Load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019FC23-0F20-4A05-ADB0-564CEB3C6EDF}"/>
              </a:ext>
            </a:extLst>
          </p:cNvPr>
          <p:cNvCxnSpPr>
            <a:cxnSpLocks/>
            <a:stCxn id="13" idx="2"/>
            <a:endCxn id="22" idx="0"/>
          </p:cNvCxnSpPr>
          <p:nvPr/>
        </p:nvCxnSpPr>
        <p:spPr>
          <a:xfrm rot="5400000">
            <a:off x="1967612" y="2310338"/>
            <a:ext cx="992996" cy="1257346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06B1529-6023-4D03-9FE2-2743224C090D}"/>
              </a:ext>
            </a:extLst>
          </p:cNvPr>
          <p:cNvSpPr txBox="1"/>
          <p:nvPr/>
        </p:nvSpPr>
        <p:spPr>
          <a:xfrm>
            <a:off x="6264231" y="3422492"/>
            <a:ext cx="17088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As-is grid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EC2C64B-0A07-4A72-AAA8-E153325E1DF3}"/>
              </a:ext>
            </a:extLst>
          </p:cNvPr>
          <p:cNvSpPr txBox="1"/>
          <p:nvPr/>
        </p:nvSpPr>
        <p:spPr>
          <a:xfrm>
            <a:off x="9343196" y="3422491"/>
            <a:ext cx="20025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+600MW</a:t>
            </a:r>
          </a:p>
          <a:p>
            <a:pPr algn="ctr"/>
            <a:r>
              <a:rPr lang="en-SG" sz="2200" dirty="0"/>
              <a:t>solar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70919B8-A6FF-4AFA-BB3A-73424D9BBD97}"/>
              </a:ext>
            </a:extLst>
          </p:cNvPr>
          <p:cNvSpPr txBox="1"/>
          <p:nvPr/>
        </p:nvSpPr>
        <p:spPr>
          <a:xfrm>
            <a:off x="3028276" y="2342963"/>
            <a:ext cx="21871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/>
              <a:t>1000 synthetic </a:t>
            </a:r>
          </a:p>
          <a:p>
            <a:r>
              <a:rPr lang="en-SG" sz="1600" dirty="0"/>
              <a:t>time series</a:t>
            </a:r>
          </a:p>
        </p:txBody>
      </p:sp>
      <p:cxnSp>
        <p:nvCxnSpPr>
          <p:cNvPr id="78" name="Straight Arrow Connector 20">
            <a:extLst>
              <a:ext uri="{FF2B5EF4-FFF2-40B4-BE49-F238E27FC236}">
                <a16:creationId xmlns:a16="http://schemas.microsoft.com/office/drawing/2014/main" id="{48C33482-A44F-4FFB-940B-649342C5F437}"/>
              </a:ext>
            </a:extLst>
          </p:cNvPr>
          <p:cNvCxnSpPr>
            <a:cxnSpLocks/>
            <a:stCxn id="14" idx="2"/>
            <a:endCxn id="54" idx="0"/>
          </p:cNvCxnSpPr>
          <p:nvPr/>
        </p:nvCxnSpPr>
        <p:spPr>
          <a:xfrm rot="16200000" flipH="1">
            <a:off x="9075754" y="2153790"/>
            <a:ext cx="989506" cy="1547896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25">
            <a:extLst>
              <a:ext uri="{FF2B5EF4-FFF2-40B4-BE49-F238E27FC236}">
                <a16:creationId xmlns:a16="http://schemas.microsoft.com/office/drawing/2014/main" id="{F4445A77-3548-4E14-807A-E4A689C88D6A}"/>
              </a:ext>
            </a:extLst>
          </p:cNvPr>
          <p:cNvCxnSpPr>
            <a:cxnSpLocks/>
            <a:stCxn id="14" idx="2"/>
            <a:endCxn id="53" idx="0"/>
          </p:cNvCxnSpPr>
          <p:nvPr/>
        </p:nvCxnSpPr>
        <p:spPr>
          <a:xfrm rot="5400000">
            <a:off x="7462855" y="2088787"/>
            <a:ext cx="989507" cy="167790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3295A9DF-F526-4602-8C39-CD83B796A456}"/>
              </a:ext>
            </a:extLst>
          </p:cNvPr>
          <p:cNvSpPr txBox="1"/>
          <p:nvPr/>
        </p:nvSpPr>
        <p:spPr>
          <a:xfrm>
            <a:off x="8800101" y="2353525"/>
            <a:ext cx="21124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/>
              <a:t>3 grid </a:t>
            </a:r>
          </a:p>
          <a:p>
            <a:r>
              <a:rPr lang="en-SG" sz="1600" dirty="0"/>
              <a:t>set-ups</a:t>
            </a:r>
          </a:p>
        </p:txBody>
      </p:sp>
      <p:cxnSp>
        <p:nvCxnSpPr>
          <p:cNvPr id="28" name="Straight Arrow Connector 20">
            <a:extLst>
              <a:ext uri="{FF2B5EF4-FFF2-40B4-BE49-F238E27FC236}">
                <a16:creationId xmlns:a16="http://schemas.microsoft.com/office/drawing/2014/main" id="{4A0367DD-0271-723E-422C-D36E640C9BA3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3092782" y="2432984"/>
            <a:ext cx="5550" cy="989507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27A1AA7-BB86-1A6C-4253-57701B4229AE}"/>
              </a:ext>
            </a:extLst>
          </p:cNvPr>
          <p:cNvSpPr txBox="1"/>
          <p:nvPr/>
        </p:nvSpPr>
        <p:spPr>
          <a:xfrm>
            <a:off x="1949784" y="3422491"/>
            <a:ext cx="2297095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Solar</a:t>
            </a:r>
          </a:p>
          <a:p>
            <a:pPr algn="ctr"/>
            <a:r>
              <a:rPr lang="en-SG" sz="2200" dirty="0"/>
              <a:t>irradiance</a:t>
            </a:r>
          </a:p>
        </p:txBody>
      </p:sp>
      <p:cxnSp>
        <p:nvCxnSpPr>
          <p:cNvPr id="33" name="Straight Arrow Connector 20">
            <a:extLst>
              <a:ext uri="{FF2B5EF4-FFF2-40B4-BE49-F238E27FC236}">
                <a16:creationId xmlns:a16="http://schemas.microsoft.com/office/drawing/2014/main" id="{5E334071-3F51-7C8A-0946-7F9BF1A0C1BD}"/>
              </a:ext>
            </a:extLst>
          </p:cNvPr>
          <p:cNvCxnSpPr>
            <a:cxnSpLocks/>
            <a:stCxn id="14" idx="2"/>
            <a:endCxn id="34" idx="0"/>
          </p:cNvCxnSpPr>
          <p:nvPr/>
        </p:nvCxnSpPr>
        <p:spPr>
          <a:xfrm>
            <a:off x="8796559" y="2432985"/>
            <a:ext cx="6429" cy="1002524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788A34C-9904-F5BE-B648-D0CFED32D0CC}"/>
              </a:ext>
            </a:extLst>
          </p:cNvPr>
          <p:cNvSpPr txBox="1"/>
          <p:nvPr/>
        </p:nvSpPr>
        <p:spPr>
          <a:xfrm>
            <a:off x="7654440" y="3435509"/>
            <a:ext cx="2297095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+300MW</a:t>
            </a:r>
          </a:p>
          <a:p>
            <a:pPr algn="ctr"/>
            <a:r>
              <a:rPr lang="en-SG" sz="2200" dirty="0"/>
              <a:t>solar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0B570E4-3113-DD50-17D2-D9E05C2040A1}"/>
              </a:ext>
            </a:extLst>
          </p:cNvPr>
          <p:cNvSpPr txBox="1"/>
          <p:nvPr/>
        </p:nvSpPr>
        <p:spPr>
          <a:xfrm rot="16200000">
            <a:off x="-3176615" y="3198166"/>
            <a:ext cx="6858000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2400" dirty="0"/>
              <a:t>6 scenarios x 1000 simulations each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0AF7530-CD47-BE56-2C9D-44F12B5F9EFD}"/>
              </a:ext>
            </a:extLst>
          </p:cNvPr>
          <p:cNvSpPr/>
          <p:nvPr/>
        </p:nvSpPr>
        <p:spPr>
          <a:xfrm>
            <a:off x="5414343" y="521245"/>
            <a:ext cx="3930624" cy="364124"/>
          </a:xfrm>
          <a:prstGeom prst="rect">
            <a:avLst/>
          </a:prstGeom>
          <a:solidFill>
            <a:schemeClr val="accent5">
              <a:lumMod val="75000"/>
              <a:alpha val="25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A3525AA-563D-09CE-4E05-84D7CF598FC7}"/>
              </a:ext>
            </a:extLst>
          </p:cNvPr>
          <p:cNvSpPr/>
          <p:nvPr/>
        </p:nvSpPr>
        <p:spPr>
          <a:xfrm>
            <a:off x="3117829" y="2364390"/>
            <a:ext cx="1344683" cy="531896"/>
          </a:xfrm>
          <a:prstGeom prst="rect">
            <a:avLst/>
          </a:prstGeom>
          <a:solidFill>
            <a:schemeClr val="accent5">
              <a:lumMod val="75000"/>
              <a:alpha val="25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6230D63-A8D4-14EA-1B9D-853933F47158}"/>
              </a:ext>
            </a:extLst>
          </p:cNvPr>
          <p:cNvSpPr/>
          <p:nvPr/>
        </p:nvSpPr>
        <p:spPr>
          <a:xfrm>
            <a:off x="8828061" y="2370569"/>
            <a:ext cx="822926" cy="531896"/>
          </a:xfrm>
          <a:prstGeom prst="rect">
            <a:avLst/>
          </a:prstGeom>
          <a:solidFill>
            <a:schemeClr val="accent5">
              <a:lumMod val="75000"/>
              <a:alpha val="25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59654388-93CC-E42C-F563-872A8BCEE52F}"/>
              </a:ext>
            </a:extLst>
          </p:cNvPr>
          <p:cNvGraphicFramePr>
            <a:graphicFrameLocks noGrp="1"/>
          </p:cNvGraphicFramePr>
          <p:nvPr/>
        </p:nvGraphicFramePr>
        <p:xfrm>
          <a:off x="949079" y="4748057"/>
          <a:ext cx="4644000" cy="1981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88000">
                  <a:extLst>
                    <a:ext uri="{9D8B030D-6E8A-4147-A177-3AD203B41FA5}">
                      <a16:colId xmlns:a16="http://schemas.microsoft.com/office/drawing/2014/main" val="1167603798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1588366981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240836386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3355551989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751638838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3291777377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3073110618"/>
                    </a:ext>
                  </a:extLst>
                </a:gridCol>
              </a:tblGrid>
              <a:tr h="299077">
                <a:tc>
                  <a:txBody>
                    <a:bodyPr/>
                    <a:lstStyle/>
                    <a:p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Case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1H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2H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3H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1447817"/>
                  </a:ext>
                </a:extLst>
              </a:tr>
              <a:tr h="1345846">
                <a:tc>
                  <a:txBody>
                    <a:bodyPr/>
                    <a:lstStyle/>
                    <a:p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Installed cap (MW)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Coal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Oil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Hydro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Solar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400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602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1048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400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602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1048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400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602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1048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300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400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602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1048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300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400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602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1048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600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400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602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1048</a:t>
                      </a:r>
                    </a:p>
                    <a:p>
                      <a:pPr algn="r"/>
                      <a:r>
                        <a:rPr lang="en-SG" sz="1400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600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3955863"/>
                  </a:ext>
                </a:extLst>
              </a:tr>
              <a:tr h="299077">
                <a:tc>
                  <a:txBody>
                    <a:bodyPr/>
                    <a:lstStyle/>
                    <a:p>
                      <a:r>
                        <a:rPr lang="en-SG" sz="1400" dirty="0">
                          <a:solidFill>
                            <a:schemeClr val="tx1"/>
                          </a:solidFill>
                        </a:rPr>
                        <a:t>Co-simulation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SG" sz="140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40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40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SG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9783767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0AD46100-07D1-5E78-8E15-BE7BB89A162E}"/>
              </a:ext>
            </a:extLst>
          </p:cNvPr>
          <p:cNvSpPr txBox="1"/>
          <p:nvPr/>
        </p:nvSpPr>
        <p:spPr>
          <a:xfrm>
            <a:off x="838200" y="4438997"/>
            <a:ext cx="56489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/>
              <a:t>Experimental setup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5784255-E407-BC6D-CA6C-C3E02FCFA0F6}"/>
              </a:ext>
            </a:extLst>
          </p:cNvPr>
          <p:cNvSpPr txBox="1"/>
          <p:nvPr/>
        </p:nvSpPr>
        <p:spPr>
          <a:xfrm>
            <a:off x="8211289" y="4676123"/>
            <a:ext cx="3765162" cy="156966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SG" sz="2400" dirty="0"/>
              <a:t>Performance metrics: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/>
              <a:t>Annual cost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/>
              <a:t>Annual CO</a:t>
            </a:r>
            <a:r>
              <a:rPr lang="en-SG" sz="2400" baseline="-25000" dirty="0"/>
              <a:t>2</a:t>
            </a:r>
            <a:r>
              <a:rPr lang="en-SG" sz="2400" dirty="0"/>
              <a:t> production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/>
              <a:t>Renewable penetration</a:t>
            </a:r>
          </a:p>
        </p:txBody>
      </p:sp>
    </p:spTree>
    <p:extLst>
      <p:ext uri="{BB962C8B-B14F-4D97-AF65-F5344CB8AC3E}">
        <p14:creationId xmlns:p14="http://schemas.microsoft.com/office/powerpoint/2010/main" val="164401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5" grpId="0"/>
      <p:bldP spid="5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CE90E3E-AB5C-4562-8A52-2D736863B2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05" b="50322"/>
          <a:stretch/>
        </p:blipFill>
        <p:spPr>
          <a:xfrm>
            <a:off x="832722" y="969595"/>
            <a:ext cx="10820525" cy="407474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2EFCE-98DA-B327-4D9E-ADD4F95AF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17</a:t>
            </a:fld>
            <a:endParaRPr lang="en-S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257CB5-D40C-E4B7-850F-2297E5E2A698}"/>
              </a:ext>
            </a:extLst>
          </p:cNvPr>
          <p:cNvSpPr txBox="1"/>
          <p:nvPr/>
        </p:nvSpPr>
        <p:spPr>
          <a:xfrm flipH="1">
            <a:off x="-2" y="21017"/>
            <a:ext cx="6212842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/>
              <a:t>Probabilistic assessment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EA4D3-F053-203D-EFB9-E780B391C16D}"/>
              </a:ext>
            </a:extLst>
          </p:cNvPr>
          <p:cNvSpPr txBox="1"/>
          <p:nvPr/>
        </p:nvSpPr>
        <p:spPr>
          <a:xfrm>
            <a:off x="4876292" y="5044343"/>
            <a:ext cx="3172438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CO</a:t>
            </a:r>
            <a:r>
              <a:rPr lang="en-SG" baseline="-25000" dirty="0"/>
              <a:t>2</a:t>
            </a:r>
            <a:r>
              <a:rPr lang="en-SG" dirty="0"/>
              <a:t> reduction: 4% - 50%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857476-53A9-E092-B74E-CCB52B8453E1}"/>
              </a:ext>
            </a:extLst>
          </p:cNvPr>
          <p:cNvSpPr txBox="1"/>
          <p:nvPr/>
        </p:nvSpPr>
        <p:spPr>
          <a:xfrm>
            <a:off x="1319175" y="5044343"/>
            <a:ext cx="3172438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Cost savings: 4% - 40%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42024A-0048-BE81-9843-E8CFC8E3ECFC}"/>
              </a:ext>
            </a:extLst>
          </p:cNvPr>
          <p:cNvSpPr txBox="1"/>
          <p:nvPr/>
        </p:nvSpPr>
        <p:spPr>
          <a:xfrm>
            <a:off x="8426126" y="5044343"/>
            <a:ext cx="3172438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Add. renewable: 1% - 20%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E533E4-F82A-4326-2306-69FD772F7492}"/>
              </a:ext>
            </a:extLst>
          </p:cNvPr>
          <p:cNvSpPr txBox="1"/>
          <p:nvPr/>
        </p:nvSpPr>
        <p:spPr>
          <a:xfrm>
            <a:off x="2328626" y="5866509"/>
            <a:ext cx="6858000" cy="5847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3200" dirty="0"/>
              <a:t>Co-operating is beneficial</a:t>
            </a:r>
          </a:p>
        </p:txBody>
      </p:sp>
    </p:spTree>
    <p:extLst>
      <p:ext uri="{BB962C8B-B14F-4D97-AF65-F5344CB8AC3E}">
        <p14:creationId xmlns:p14="http://schemas.microsoft.com/office/powerpoint/2010/main" val="30245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45D48E-4B02-7020-268E-2D2F1ED0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18</a:t>
            </a:fld>
            <a:endParaRPr lang="en-SG"/>
          </a:p>
        </p:txBody>
      </p:sp>
      <p:pic>
        <p:nvPicPr>
          <p:cNvPr id="6" name="Picture 5" descr="Chart, radar chart&#10;&#10;Description automatically generated">
            <a:extLst>
              <a:ext uri="{FF2B5EF4-FFF2-40B4-BE49-F238E27FC236}">
                <a16:creationId xmlns:a16="http://schemas.microsoft.com/office/drawing/2014/main" id="{1A874E7E-D95A-25FC-DCB9-5CB9943041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303" y="578720"/>
            <a:ext cx="7880743" cy="62792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6C2586-363E-5FB2-04CF-5312A3F8F255}"/>
              </a:ext>
            </a:extLst>
          </p:cNvPr>
          <p:cNvSpPr txBox="1"/>
          <p:nvPr/>
        </p:nvSpPr>
        <p:spPr>
          <a:xfrm>
            <a:off x="0" y="2033876"/>
            <a:ext cx="1885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Extent of benefits controlled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Streamflow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Load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11EF57-DEF2-AF92-FF86-A12E81C35782}"/>
              </a:ext>
            </a:extLst>
          </p:cNvPr>
          <p:cNvSpPr/>
          <p:nvPr/>
        </p:nvSpPr>
        <p:spPr>
          <a:xfrm>
            <a:off x="1907189" y="934494"/>
            <a:ext cx="2966262" cy="5786981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B33E4D1B-6DDE-A09C-9BB4-0E008E814EC4}"/>
              </a:ext>
            </a:extLst>
          </p:cNvPr>
          <p:cNvSpPr/>
          <p:nvPr/>
        </p:nvSpPr>
        <p:spPr>
          <a:xfrm rot="14382406">
            <a:off x="1307862" y="674335"/>
            <a:ext cx="1156064" cy="2207082"/>
          </a:xfrm>
          <a:prstGeom prst="arc">
            <a:avLst>
              <a:gd name="adj1" fmla="val 17120891"/>
              <a:gd name="adj2" fmla="val 2063845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5B02123-5BEA-D8CD-C4CE-FDAF556DD92F}"/>
              </a:ext>
            </a:extLst>
          </p:cNvPr>
          <p:cNvSpPr/>
          <p:nvPr/>
        </p:nvSpPr>
        <p:spPr>
          <a:xfrm>
            <a:off x="5054322" y="884255"/>
            <a:ext cx="1401174" cy="5837220"/>
          </a:xfrm>
          <a:prstGeom prst="roundRect">
            <a:avLst/>
          </a:prstGeom>
          <a:noFill/>
          <a:ln w="28575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46C78063-9DBE-D31E-0A49-D857A935EC86}"/>
              </a:ext>
            </a:extLst>
          </p:cNvPr>
          <p:cNvSpPr/>
          <p:nvPr/>
        </p:nvSpPr>
        <p:spPr>
          <a:xfrm rot="15932753">
            <a:off x="5615998" y="103555"/>
            <a:ext cx="1024591" cy="1442081"/>
          </a:xfrm>
          <a:prstGeom prst="arc">
            <a:avLst>
              <a:gd name="adj1" fmla="val 16200000"/>
              <a:gd name="adj2" fmla="val 20388091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F5B054-B7C4-E2D4-3B1C-F0F89301CF19}"/>
              </a:ext>
            </a:extLst>
          </p:cNvPr>
          <p:cNvSpPr txBox="1"/>
          <p:nvPr/>
        </p:nvSpPr>
        <p:spPr>
          <a:xfrm>
            <a:off x="5836674" y="139539"/>
            <a:ext cx="188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Flexibility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9DEFDF-E4D8-5A7B-0CDE-2E989C7F1D02}"/>
              </a:ext>
            </a:extLst>
          </p:cNvPr>
          <p:cNvSpPr/>
          <p:nvPr/>
        </p:nvSpPr>
        <p:spPr>
          <a:xfrm>
            <a:off x="6821193" y="922058"/>
            <a:ext cx="2966262" cy="5799418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6A8DE7B5-FBFE-4CFB-CB75-5B624932BD84}"/>
              </a:ext>
            </a:extLst>
          </p:cNvPr>
          <p:cNvSpPr/>
          <p:nvPr/>
        </p:nvSpPr>
        <p:spPr>
          <a:xfrm rot="4362631">
            <a:off x="8874446" y="2143813"/>
            <a:ext cx="1595945" cy="2923758"/>
          </a:xfrm>
          <a:prstGeom prst="arc">
            <a:avLst>
              <a:gd name="adj1" fmla="val 16376792"/>
              <a:gd name="adj2" fmla="val 500024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8CF31D-071F-AB29-F0BC-30DBA4F44253}"/>
              </a:ext>
            </a:extLst>
          </p:cNvPr>
          <p:cNvSpPr txBox="1"/>
          <p:nvPr/>
        </p:nvSpPr>
        <p:spPr>
          <a:xfrm>
            <a:off x="9957917" y="2634040"/>
            <a:ext cx="2462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Strong correlation btw cost &amp; CO</a:t>
            </a:r>
            <a:r>
              <a:rPr lang="en-SG" baseline="-25000" dirty="0"/>
              <a:t>2</a:t>
            </a:r>
            <a:r>
              <a:rPr lang="en-SG" dirty="0"/>
              <a:t> emission</a:t>
            </a:r>
          </a:p>
        </p:txBody>
      </p:sp>
    </p:spTree>
    <p:extLst>
      <p:ext uri="{BB962C8B-B14F-4D97-AF65-F5344CB8AC3E}">
        <p14:creationId xmlns:p14="http://schemas.microsoft.com/office/powerpoint/2010/main" val="2061979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5" grpId="0" animBg="1"/>
      <p:bldP spid="7" grpId="0" animBg="1"/>
      <p:bldP spid="8" grpId="0" animBg="1"/>
      <p:bldP spid="9" grpId="0"/>
      <p:bldP spid="10" grpId="0" animBg="1"/>
      <p:bldP spid="14" grpId="0" animBg="1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FFD733-C293-41AF-B101-CA593E2D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19</a:t>
            </a:fld>
            <a:endParaRPr lang="en-SG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2C5198-CA25-4463-ACFE-1861AD5CD212}"/>
              </a:ext>
            </a:extLst>
          </p:cNvPr>
          <p:cNvSpPr txBox="1"/>
          <p:nvPr/>
        </p:nvSpPr>
        <p:spPr>
          <a:xfrm flipH="1">
            <a:off x="-2" y="21017"/>
            <a:ext cx="508756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Conclusions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7117AE-1F4C-4F53-97DF-658652F6A74D}"/>
              </a:ext>
            </a:extLst>
          </p:cNvPr>
          <p:cNvSpPr txBox="1"/>
          <p:nvPr/>
        </p:nvSpPr>
        <p:spPr>
          <a:xfrm>
            <a:off x="616391" y="790458"/>
            <a:ext cx="11320387" cy="5925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Co-simulation facilitates operational flexibility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Benefits: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Lower operating costs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Lower CO</a:t>
            </a:r>
            <a:r>
              <a:rPr lang="en-US" sz="3200" baseline="-25000" dirty="0"/>
              <a:t>2</a:t>
            </a:r>
            <a:r>
              <a:rPr lang="en-US" sz="3200" dirty="0"/>
              <a:t> emissions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More renewables usage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Favorable conditions: 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High inflow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Low load</a:t>
            </a:r>
          </a:p>
        </p:txBody>
      </p:sp>
    </p:spTree>
    <p:extLst>
      <p:ext uri="{BB962C8B-B14F-4D97-AF65-F5344CB8AC3E}">
        <p14:creationId xmlns:p14="http://schemas.microsoft.com/office/powerpoint/2010/main" val="3777874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398A190F-C7FF-8094-2BBB-A88916211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95" y="5116871"/>
            <a:ext cx="5614034" cy="17214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6B3CA8-AA8E-438E-BD64-EC8F9AC531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3927"/>
          <a:stretch/>
        </p:blipFill>
        <p:spPr>
          <a:xfrm>
            <a:off x="8615591" y="56200"/>
            <a:ext cx="3456975" cy="52099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E83E19E-8FE3-15D8-5372-4E71A09460DF}"/>
              </a:ext>
            </a:extLst>
          </p:cNvPr>
          <p:cNvSpPr txBox="1"/>
          <p:nvPr/>
        </p:nvSpPr>
        <p:spPr>
          <a:xfrm>
            <a:off x="4091765" y="1682395"/>
            <a:ext cx="36184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Energy supply sector 2</a:t>
            </a:r>
            <a:r>
              <a:rPr lang="en-SG" baseline="30000" dirty="0"/>
              <a:t>nd</a:t>
            </a:r>
            <a:r>
              <a:rPr lang="en-SG" dirty="0"/>
              <a:t> largest emitter of GHG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72ECB73-9EF9-E71C-415E-20CD782FF8C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6134" t="9630" r="3394" b="12076"/>
          <a:stretch/>
        </p:blipFill>
        <p:spPr>
          <a:xfrm>
            <a:off x="3896074" y="3593670"/>
            <a:ext cx="1031183" cy="847755"/>
          </a:xfrm>
          <a:prstGeom prst="rect">
            <a:avLst/>
          </a:prstGeom>
          <a:ln>
            <a:noFill/>
          </a:ln>
        </p:spPr>
      </p:pic>
      <p:pic>
        <p:nvPicPr>
          <p:cNvPr id="22" name="Graphic 48" descr="Windy with solid fill">
            <a:extLst>
              <a:ext uri="{FF2B5EF4-FFF2-40B4-BE49-F238E27FC236}">
                <a16:creationId xmlns:a16="http://schemas.microsoft.com/office/drawing/2014/main" id="{935A4AEA-9AC8-30C0-CD00-67829258F8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9457317">
            <a:off x="7639156" y="3351176"/>
            <a:ext cx="751869" cy="75186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4CEF8ED-1A5F-5F9B-7086-6E42396A2CD4}"/>
              </a:ext>
            </a:extLst>
          </p:cNvPr>
          <p:cNvGrpSpPr/>
          <p:nvPr/>
        </p:nvGrpSpPr>
        <p:grpSpPr>
          <a:xfrm flipH="1">
            <a:off x="5522998" y="4514102"/>
            <a:ext cx="914400" cy="914400"/>
            <a:chOff x="3100213" y="4165894"/>
            <a:chExt cx="914400" cy="914400"/>
          </a:xfrm>
        </p:grpSpPr>
        <p:pic>
          <p:nvPicPr>
            <p:cNvPr id="28" name="Graphic 50" descr="Solar Panels with solid fill">
              <a:extLst>
                <a:ext uri="{FF2B5EF4-FFF2-40B4-BE49-F238E27FC236}">
                  <a16:creationId xmlns:a16="http://schemas.microsoft.com/office/drawing/2014/main" id="{0C2C469B-BBCC-1CB9-1878-52B35DE2F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100213" y="4165894"/>
              <a:ext cx="914400" cy="914400"/>
            </a:xfrm>
            <a:prstGeom prst="rect">
              <a:avLst/>
            </a:prstGeom>
          </p:spPr>
        </p:pic>
        <p:pic>
          <p:nvPicPr>
            <p:cNvPr id="29" name="Graphic 52" descr="Solar Panels outline">
              <a:extLst>
                <a:ext uri="{FF2B5EF4-FFF2-40B4-BE49-F238E27FC236}">
                  <a16:creationId xmlns:a16="http://schemas.microsoft.com/office/drawing/2014/main" id="{6783F371-CDEF-643E-87E2-16F7D3736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100213" y="4165894"/>
              <a:ext cx="914400" cy="9144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CE9BD63-024F-74AD-0A53-0F257A7D39E1}"/>
              </a:ext>
            </a:extLst>
          </p:cNvPr>
          <p:cNvGrpSpPr/>
          <p:nvPr/>
        </p:nvGrpSpPr>
        <p:grpSpPr>
          <a:xfrm>
            <a:off x="6817971" y="3560881"/>
            <a:ext cx="915638" cy="914623"/>
            <a:chOff x="384617" y="3146964"/>
            <a:chExt cx="915638" cy="914623"/>
          </a:xfrm>
        </p:grpSpPr>
        <p:pic>
          <p:nvPicPr>
            <p:cNvPr id="26" name="Graphic 55" descr="Wind Turbines outline">
              <a:extLst>
                <a:ext uri="{FF2B5EF4-FFF2-40B4-BE49-F238E27FC236}">
                  <a16:creationId xmlns:a16="http://schemas.microsoft.com/office/drawing/2014/main" id="{F92F1DD5-6112-C838-5499-8DC9D2A14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85855" y="3147187"/>
              <a:ext cx="914400" cy="914400"/>
            </a:xfrm>
            <a:prstGeom prst="rect">
              <a:avLst/>
            </a:prstGeom>
          </p:spPr>
        </p:pic>
        <p:pic>
          <p:nvPicPr>
            <p:cNvPr id="27" name="Graphic 57" descr="Wind Turbines with solid fill">
              <a:extLst>
                <a:ext uri="{FF2B5EF4-FFF2-40B4-BE49-F238E27FC236}">
                  <a16:creationId xmlns:a16="http://schemas.microsoft.com/office/drawing/2014/main" id="{2F722D3A-444D-67EA-F88C-48570F85A3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384617" y="3146964"/>
              <a:ext cx="914400" cy="914400"/>
            </a:xfrm>
            <a:prstGeom prst="rect">
              <a:avLst/>
            </a:prstGeom>
          </p:spPr>
        </p:pic>
      </p:grpSp>
      <p:pic>
        <p:nvPicPr>
          <p:cNvPr id="25" name="Graphic 60" descr="Sun with solid fill">
            <a:extLst>
              <a:ext uri="{FF2B5EF4-FFF2-40B4-BE49-F238E27FC236}">
                <a16:creationId xmlns:a16="http://schemas.microsoft.com/office/drawing/2014/main" id="{DBDB05AC-0376-9840-22C4-82393E4ACF5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942330" y="4314564"/>
            <a:ext cx="718694" cy="718694"/>
          </a:xfrm>
          <a:prstGeom prst="rect">
            <a:avLst/>
          </a:prstGeom>
        </p:spPr>
      </p:pic>
      <p:pic>
        <p:nvPicPr>
          <p:cNvPr id="33" name="Graphic 32" descr="Power Plant outline">
            <a:extLst>
              <a:ext uri="{FF2B5EF4-FFF2-40B4-BE49-F238E27FC236}">
                <a16:creationId xmlns:a16="http://schemas.microsoft.com/office/drawing/2014/main" id="{C06A3094-4DFC-B834-9DBA-199F212DCB6B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4739429" y="893301"/>
            <a:ext cx="914400" cy="914400"/>
          </a:xfrm>
          <a:prstGeom prst="rect">
            <a:avLst/>
          </a:prstGeom>
        </p:spPr>
      </p:pic>
      <p:pic>
        <p:nvPicPr>
          <p:cNvPr id="35" name="Graphic 34" descr="Power Plant with solid fill">
            <a:extLst>
              <a:ext uri="{FF2B5EF4-FFF2-40B4-BE49-F238E27FC236}">
                <a16:creationId xmlns:a16="http://schemas.microsoft.com/office/drawing/2014/main" id="{5C7CB839-81BD-B541-937E-A631D618CEE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5741237" y="871684"/>
            <a:ext cx="914400" cy="9144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916FF86-D4B1-96C1-143B-5367CFC06973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29234" y="2326501"/>
            <a:ext cx="3347274" cy="2107803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92183E5-D8A4-EAAF-38E5-DC9361666863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8482422" y="3727110"/>
            <a:ext cx="3689864" cy="3054072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26667950-60AA-99BF-F57E-3E0F6B333BF7}"/>
              </a:ext>
            </a:extLst>
          </p:cNvPr>
          <p:cNvPicPr>
            <a:picLocks noChangeAspect="1"/>
          </p:cNvPicPr>
          <p:nvPr/>
        </p:nvPicPr>
        <p:blipFill rotWithShape="1">
          <a:blip r:embed="rId25"/>
          <a:srcRect b="46926"/>
          <a:stretch/>
        </p:blipFill>
        <p:spPr>
          <a:xfrm>
            <a:off x="141204" y="134842"/>
            <a:ext cx="4217566" cy="1212157"/>
          </a:xfrm>
          <a:prstGeom prst="rect">
            <a:avLst/>
          </a:prstGeom>
        </p:spPr>
      </p:pic>
      <p:pic>
        <p:nvPicPr>
          <p:cNvPr id="5" name="Graphic 4" descr="Cloud with solid fill">
            <a:extLst>
              <a:ext uri="{FF2B5EF4-FFF2-40B4-BE49-F238E27FC236}">
                <a16:creationId xmlns:a16="http://schemas.microsoft.com/office/drawing/2014/main" id="{5397BD58-45A0-54AC-10DC-91382116B1BB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5932195" y="4149450"/>
            <a:ext cx="914400" cy="914400"/>
          </a:xfrm>
          <a:prstGeom prst="rect">
            <a:avLst/>
          </a:prstGeom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6FA622DB-BE8E-C107-558A-37402869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CB28015-46E4-4C1D-BA82-BC539E295F87}" type="slidenum">
              <a:rPr lang="en-SG" smtClean="0"/>
              <a:t>2</a:t>
            </a:fld>
            <a:endParaRPr lang="en-S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1F1134-A506-E377-D5E3-894EB358FD6A}"/>
              </a:ext>
            </a:extLst>
          </p:cNvPr>
          <p:cNvSpPr txBox="1"/>
          <p:nvPr/>
        </p:nvSpPr>
        <p:spPr>
          <a:xfrm>
            <a:off x="0" y="1326880"/>
            <a:ext cx="2709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00" dirty="0">
                <a:hlinkClick r:id="rId28"/>
              </a:rPr>
              <a:t>https://www.argusmedia.com/en/news/2187425-us-cold-snap-leaves-millions-without-electricity</a:t>
            </a:r>
            <a:r>
              <a:rPr lang="en-SG" sz="900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126BB-CEE3-E4E0-6941-2C8F7D209455}"/>
              </a:ext>
            </a:extLst>
          </p:cNvPr>
          <p:cNvSpPr txBox="1"/>
          <p:nvPr/>
        </p:nvSpPr>
        <p:spPr>
          <a:xfrm>
            <a:off x="1001456" y="5651622"/>
            <a:ext cx="4395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00" dirty="0">
                <a:hlinkClick r:id="rId29"/>
              </a:rPr>
              <a:t>https://www.scmp.com/business/article/3201057/chinas-coal-plants-consumed-citys-worth-extra-water-every-day-during-summer-drought-alarming-climate</a:t>
            </a:r>
            <a:r>
              <a:rPr lang="en-SG" sz="900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2799E2-9573-00E9-AED0-83753C2F236E}"/>
              </a:ext>
            </a:extLst>
          </p:cNvPr>
          <p:cNvSpPr txBox="1"/>
          <p:nvPr/>
        </p:nvSpPr>
        <p:spPr>
          <a:xfrm>
            <a:off x="8594162" y="3191549"/>
            <a:ext cx="354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00" dirty="0">
                <a:hlinkClick r:id="rId30"/>
              </a:rPr>
              <a:t>https://www.theguardian.com/environment/2023/jun/12/uk-heatwave-prompts-order-to-fire-up-coal-plant-to-meet-aircon-demand</a:t>
            </a:r>
            <a:r>
              <a:rPr lang="en-SG" sz="900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455B88-B7C7-8427-B92A-F312EB6F38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831"/>
          <a:stretch/>
        </p:blipFill>
        <p:spPr>
          <a:xfrm>
            <a:off x="8637398" y="538957"/>
            <a:ext cx="3456975" cy="26634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4A1A3C1-41ED-0C45-07CB-914E052E1F71}"/>
              </a:ext>
            </a:extLst>
          </p:cNvPr>
          <p:cNvSpPr txBox="1"/>
          <p:nvPr/>
        </p:nvSpPr>
        <p:spPr>
          <a:xfrm>
            <a:off x="9303374" y="4221365"/>
            <a:ext cx="316903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00" dirty="0">
                <a:hlinkClick r:id="rId31"/>
              </a:rPr>
              <a:t>https://www.spglobal.com/marketintelligence/en/news-insights/latest-news-headlines/climate-change-poses-big-water-risks-for-nuclear-fossil-fueled-plants-60669992</a:t>
            </a:r>
            <a:r>
              <a:rPr lang="en-SG" sz="900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3C46B4-CF0D-99B9-3204-EFE963C2A8A6}"/>
              </a:ext>
            </a:extLst>
          </p:cNvPr>
          <p:cNvSpPr txBox="1"/>
          <p:nvPr/>
        </p:nvSpPr>
        <p:spPr>
          <a:xfrm>
            <a:off x="121092" y="4350921"/>
            <a:ext cx="2952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00" dirty="0">
                <a:hlinkClick r:id="rId32"/>
              </a:rPr>
              <a:t>https://asianews.network/severe-drought-affects-electricity-production-of-northern-hydropower-plants/</a:t>
            </a:r>
            <a:r>
              <a:rPr lang="en-SG" sz="900" dirty="0"/>
              <a:t> </a:t>
            </a:r>
          </a:p>
        </p:txBody>
      </p:sp>
      <p:pic>
        <p:nvPicPr>
          <p:cNvPr id="15" name="Graphic 14" descr="Lightbulb with solid fill">
            <a:extLst>
              <a:ext uri="{FF2B5EF4-FFF2-40B4-BE49-F238E27FC236}">
                <a16:creationId xmlns:a16="http://schemas.microsoft.com/office/drawing/2014/main" id="{275DDCE3-AF6B-9339-15F8-B70F3C28AF03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4"/>
              </a:ext>
            </a:extLst>
          </a:blip>
          <a:stretch>
            <a:fillRect/>
          </a:stretch>
        </p:blipFill>
        <p:spPr>
          <a:xfrm>
            <a:off x="5387277" y="2725146"/>
            <a:ext cx="914400" cy="9144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F7174F18-B3AB-FBC2-96CA-24CB6791D08E}"/>
              </a:ext>
            </a:extLst>
          </p:cNvPr>
          <p:cNvGrpSpPr/>
          <p:nvPr/>
        </p:nvGrpSpPr>
        <p:grpSpPr>
          <a:xfrm>
            <a:off x="3684650" y="577193"/>
            <a:ext cx="4721928" cy="5779157"/>
            <a:chOff x="6745526" y="1589494"/>
            <a:chExt cx="2328124" cy="3502413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468FEEEB-D8EE-5613-8ED8-98E9FDCAFB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500" r="41194" b="2222"/>
            <a:stretch/>
          </p:blipFill>
          <p:spPr>
            <a:xfrm>
              <a:off x="6745526" y="1589494"/>
              <a:ext cx="2274805" cy="3502413"/>
            </a:xfrm>
            <a:prstGeom prst="snipRound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97302B69-D616-9250-B18B-4A8861904B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5"/>
            <a:srcRect l="61523" t="5606" r="17354" b="89197"/>
            <a:stretch/>
          </p:blipFill>
          <p:spPr>
            <a:xfrm>
              <a:off x="7779513" y="2043836"/>
              <a:ext cx="1294137" cy="1820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6479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" grpId="0"/>
      <p:bldP spid="3" grpId="0"/>
      <p:bldP spid="4" grpId="0"/>
      <p:bldP spid="11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FFD733-C293-41AF-B101-CA593E2D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20</a:t>
            </a:fld>
            <a:endParaRPr lang="en-S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D1CBE3-3833-BB05-5BF6-BA5CBDD7FE47}"/>
              </a:ext>
            </a:extLst>
          </p:cNvPr>
          <p:cNvSpPr txBox="1"/>
          <p:nvPr/>
        </p:nvSpPr>
        <p:spPr>
          <a:xfrm>
            <a:off x="256807" y="1791763"/>
            <a:ext cx="10857396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3200" b="1" spc="-7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Diagnosing Power Development Plans through Short-term Grid Operations</a:t>
            </a:r>
          </a:p>
          <a:p>
            <a:endParaRPr lang="en-US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collaboration with </a:t>
            </a: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Dr. Jordan Kern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(North Carolina State University)</a:t>
            </a:r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9E1157-281D-469C-F8B6-23988AC2A0D4}"/>
              </a:ext>
            </a:extLst>
          </p:cNvPr>
          <p:cNvSpPr txBox="1"/>
          <p:nvPr/>
        </p:nvSpPr>
        <p:spPr>
          <a:xfrm flipH="1">
            <a:off x="-3" y="21017"/>
            <a:ext cx="9104673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SUB-TOPIC 2 </a:t>
            </a:r>
            <a:r>
              <a:rPr lang="en-SG" sz="3200" b="0" dirty="0">
                <a:solidFill>
                  <a:schemeClr val="accent5">
                    <a:lumMod val="50000"/>
                  </a:schemeClr>
                </a:solidFill>
              </a:rPr>
              <a:t>(Chapter 3 in Thesis)</a:t>
            </a:r>
            <a:endParaRPr lang="en-SG" sz="44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479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497B32E-247C-1ABC-F674-80B5A080F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45" y="325235"/>
            <a:ext cx="9167654" cy="54487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B66857-A176-602D-E004-85946CF929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879" b="46738"/>
          <a:stretch/>
        </p:blipFill>
        <p:spPr>
          <a:xfrm>
            <a:off x="9298499" y="325235"/>
            <a:ext cx="2782111" cy="366732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1539FD-ED6E-9FF1-29BD-AA51A7BF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CB28015-46E4-4C1D-BA82-BC539E295F87}" type="slidenum">
              <a:rPr lang="en-SG" smtClean="0"/>
              <a:t>21</a:t>
            </a:fld>
            <a:endParaRPr lang="en-SG"/>
          </a:p>
        </p:txBody>
      </p:sp>
      <p:cxnSp>
        <p:nvCxnSpPr>
          <p:cNvPr id="3" name="Straight Arrow Connector 20">
            <a:extLst>
              <a:ext uri="{FF2B5EF4-FFF2-40B4-BE49-F238E27FC236}">
                <a16:creationId xmlns:a16="http://schemas.microsoft.com/office/drawing/2014/main" id="{2AF5DA92-5414-EAF9-89EB-669AE9D545AB}"/>
              </a:ext>
            </a:extLst>
          </p:cNvPr>
          <p:cNvCxnSpPr>
            <a:cxnSpLocks/>
          </p:cNvCxnSpPr>
          <p:nvPr/>
        </p:nvCxnSpPr>
        <p:spPr>
          <a:xfrm>
            <a:off x="4091390" y="2231923"/>
            <a:ext cx="0" cy="1197077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20">
            <a:extLst>
              <a:ext uri="{FF2B5EF4-FFF2-40B4-BE49-F238E27FC236}">
                <a16:creationId xmlns:a16="http://schemas.microsoft.com/office/drawing/2014/main" id="{B6C083FF-7051-A92D-78FF-5F1CC89EB8C2}"/>
              </a:ext>
            </a:extLst>
          </p:cNvPr>
          <p:cNvCxnSpPr>
            <a:cxnSpLocks/>
          </p:cNvCxnSpPr>
          <p:nvPr/>
        </p:nvCxnSpPr>
        <p:spPr>
          <a:xfrm flipV="1">
            <a:off x="4414684" y="2231923"/>
            <a:ext cx="963561" cy="1197077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20">
            <a:extLst>
              <a:ext uri="{FF2B5EF4-FFF2-40B4-BE49-F238E27FC236}">
                <a16:creationId xmlns:a16="http://schemas.microsoft.com/office/drawing/2014/main" id="{8058F8A6-0D68-1280-4835-29ECDC45BEB9}"/>
              </a:ext>
            </a:extLst>
          </p:cNvPr>
          <p:cNvCxnSpPr>
            <a:cxnSpLocks/>
          </p:cNvCxnSpPr>
          <p:nvPr/>
        </p:nvCxnSpPr>
        <p:spPr>
          <a:xfrm>
            <a:off x="8893814" y="2439493"/>
            <a:ext cx="5550" cy="989507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4622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screenshot, colorfulness, diagram&#10;&#10;Description automatically generated">
            <a:extLst>
              <a:ext uri="{FF2B5EF4-FFF2-40B4-BE49-F238E27FC236}">
                <a16:creationId xmlns:a16="http://schemas.microsoft.com/office/drawing/2014/main" id="{ADA7B63B-DB3F-AAAD-3278-49C690D08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821" y="445350"/>
            <a:ext cx="7156358" cy="4490614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8DD5B02-14ED-75D5-D427-E281BDB2B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6442923"/>
              </p:ext>
            </p:extLst>
          </p:nvPr>
        </p:nvGraphicFramePr>
        <p:xfrm>
          <a:off x="1322179" y="5073290"/>
          <a:ext cx="8352000" cy="122849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0000">
                  <a:extLst>
                    <a:ext uri="{9D8B030D-6E8A-4147-A177-3AD203B41FA5}">
                      <a16:colId xmlns:a16="http://schemas.microsoft.com/office/drawing/2014/main" val="1167603798"/>
                    </a:ext>
                  </a:extLst>
                </a:gridCol>
                <a:gridCol w="1548000">
                  <a:extLst>
                    <a:ext uri="{9D8B030D-6E8A-4147-A177-3AD203B41FA5}">
                      <a16:colId xmlns:a16="http://schemas.microsoft.com/office/drawing/2014/main" val="1588366981"/>
                    </a:ext>
                  </a:extLst>
                </a:gridCol>
                <a:gridCol w="1548000">
                  <a:extLst>
                    <a:ext uri="{9D8B030D-6E8A-4147-A177-3AD203B41FA5}">
                      <a16:colId xmlns:a16="http://schemas.microsoft.com/office/drawing/2014/main" val="2240836386"/>
                    </a:ext>
                  </a:extLst>
                </a:gridCol>
                <a:gridCol w="1548000">
                  <a:extLst>
                    <a:ext uri="{9D8B030D-6E8A-4147-A177-3AD203B41FA5}">
                      <a16:colId xmlns:a16="http://schemas.microsoft.com/office/drawing/2014/main" val="3355551989"/>
                    </a:ext>
                  </a:extLst>
                </a:gridCol>
                <a:gridCol w="1548000">
                  <a:extLst>
                    <a:ext uri="{9D8B030D-6E8A-4147-A177-3AD203B41FA5}">
                      <a16:colId xmlns:a16="http://schemas.microsoft.com/office/drawing/2014/main" val="751638838"/>
                    </a:ext>
                  </a:extLst>
                </a:gridCol>
              </a:tblGrid>
              <a:tr h="247487">
                <a:tc>
                  <a:txBody>
                    <a:bodyPr/>
                    <a:lstStyle/>
                    <a:p>
                      <a:endParaRPr lang="en-SG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2016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2019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2022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2025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1447817"/>
                  </a:ext>
                </a:extLst>
              </a:tr>
              <a:tr h="89321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Peak demand (MW)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SG" sz="160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Energy demand (GWh)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1,068</a:t>
                      </a:r>
                    </a:p>
                    <a:p>
                      <a:pPr algn="ctr"/>
                      <a:endParaRPr lang="en-SG" sz="16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6,612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1,755</a:t>
                      </a:r>
                    </a:p>
                    <a:p>
                      <a:pPr algn="ctr"/>
                      <a:endParaRPr lang="en-SG" sz="16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11,738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3,455</a:t>
                      </a:r>
                    </a:p>
                    <a:p>
                      <a:pPr algn="ctr"/>
                      <a:endParaRPr lang="en-SG" sz="16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15,456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4,828*</a:t>
                      </a:r>
                    </a:p>
                    <a:p>
                      <a:pPr algn="ctr"/>
                      <a:endParaRPr lang="en-SG" sz="16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SG" sz="1600" dirty="0">
                          <a:solidFill>
                            <a:schemeClr val="tx1"/>
                          </a:solidFill>
                        </a:rPr>
                        <a:t>28,465*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3955863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425E63-B8DD-A68D-9F48-399878276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CB28015-46E4-4C1D-BA82-BC539E295F87}" type="slidenum">
              <a:rPr lang="en-SG" smtClean="0"/>
              <a:t>22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355821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4363-C1C5-A09D-1D81-0F75CC54C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23</a:t>
            </a:fld>
            <a:endParaRPr lang="en-SG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9940262-91DB-FEED-A9D2-EF26B9063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64158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chemeClr val="accent5">
                    <a:lumMod val="50000"/>
                  </a:schemeClr>
                </a:solidFill>
                <a:ea typeface="+mn-ea"/>
                <a:cs typeface="+mn-cs"/>
              </a:rPr>
              <a:t>Power development  plans - Gaps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A8200D-E1DD-80B5-E323-E8742A62D5E8}"/>
              </a:ext>
            </a:extLst>
          </p:cNvPr>
          <p:cNvSpPr txBox="1"/>
          <p:nvPr/>
        </p:nvSpPr>
        <p:spPr>
          <a:xfrm>
            <a:off x="355042" y="848541"/>
            <a:ext cx="6584488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Simplification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3200" dirty="0"/>
              <a:t>Demand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3200" dirty="0"/>
              <a:t>Supply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3200" dirty="0"/>
              <a:t>Transmission lines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dirty="0"/>
              <a:t>Overlook 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3200" dirty="0"/>
              <a:t>Operational constraints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3200" dirty="0"/>
              <a:t>Variability in supply and demand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C1102A2-A5F2-391A-9E51-D46D4711E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722" y="1001516"/>
            <a:ext cx="7067236" cy="30480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B7F4D7-C9CC-819D-ACA3-D423C8E3F609}"/>
              </a:ext>
            </a:extLst>
          </p:cNvPr>
          <p:cNvSpPr txBox="1"/>
          <p:nvPr/>
        </p:nvSpPr>
        <p:spPr>
          <a:xfrm>
            <a:off x="4902457" y="712122"/>
            <a:ext cx="1877962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SG" sz="1600" dirty="0"/>
              <a:t>2025 demand nodes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B1CBEED-59AD-72C3-2D3F-1F1809CD8E51}"/>
              </a:ext>
            </a:extLst>
          </p:cNvPr>
          <p:cNvSpPr txBox="1"/>
          <p:nvPr/>
        </p:nvSpPr>
        <p:spPr>
          <a:xfrm>
            <a:off x="8496147" y="731786"/>
            <a:ext cx="2202425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SG" sz="1600" dirty="0"/>
              <a:t>Aggregated by province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C513135-B1D8-BE0E-40AC-C13698EAA3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601" t="50512"/>
          <a:stretch/>
        </p:blipFill>
        <p:spPr>
          <a:xfrm>
            <a:off x="7237979" y="4075826"/>
            <a:ext cx="4528777" cy="269651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2E2C315-6928-2599-18EE-15563A6A652A}"/>
              </a:ext>
            </a:extLst>
          </p:cNvPr>
          <p:cNvSpPr txBox="1"/>
          <p:nvPr/>
        </p:nvSpPr>
        <p:spPr>
          <a:xfrm>
            <a:off x="525781" y="5405133"/>
            <a:ext cx="5315657" cy="10772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Evaluate long-term plans using short-term grid operations</a:t>
            </a:r>
          </a:p>
        </p:txBody>
      </p:sp>
    </p:spTree>
    <p:extLst>
      <p:ext uri="{BB962C8B-B14F-4D97-AF65-F5344CB8AC3E}">
        <p14:creationId xmlns:p14="http://schemas.microsoft.com/office/powerpoint/2010/main" val="433187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A close-up of a graph&#10;&#10;Description automatically generated with low confidence">
            <a:extLst>
              <a:ext uri="{FF2B5EF4-FFF2-40B4-BE49-F238E27FC236}">
                <a16:creationId xmlns:a16="http://schemas.microsoft.com/office/drawing/2014/main" id="{CFC9FE7E-5D69-AFC3-DB81-765C000C36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171" y="3154517"/>
            <a:ext cx="6124377" cy="292506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4363-C1C5-A09D-1D81-0F75CC54C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24</a:t>
            </a:fld>
            <a:endParaRPr lang="en-SG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9940262-91DB-FEED-A9D2-EF26B9063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1431901" cy="864158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chemeClr val="accent5">
                    <a:lumMod val="50000"/>
                  </a:schemeClr>
                </a:solidFill>
                <a:ea typeface="+mn-ea"/>
                <a:cs typeface="+mn-cs"/>
              </a:rPr>
              <a:t>Experiments – Stress test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C9E190-91DB-A9B0-CA68-929AD22C522A}"/>
              </a:ext>
            </a:extLst>
          </p:cNvPr>
          <p:cNvSpPr txBox="1"/>
          <p:nvPr/>
        </p:nvSpPr>
        <p:spPr>
          <a:xfrm>
            <a:off x="2588284" y="1188934"/>
            <a:ext cx="2450286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sz="2400" dirty="0"/>
              <a:t>Water management model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7A3462B-D0AB-106D-38F1-F6F88910B980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5038570" y="1789098"/>
            <a:ext cx="1778007" cy="1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B13DCBE-1441-F025-A753-6478D369F74B}"/>
              </a:ext>
            </a:extLst>
          </p:cNvPr>
          <p:cNvSpPr txBox="1"/>
          <p:nvPr/>
        </p:nvSpPr>
        <p:spPr>
          <a:xfrm>
            <a:off x="5200455" y="1093592"/>
            <a:ext cx="14481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000" dirty="0"/>
              <a:t>Available hydropower</a:t>
            </a:r>
            <a:endParaRPr lang="en-SG" sz="20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8DDA96-8C6E-D0F2-A207-A4311374EE2E}"/>
              </a:ext>
            </a:extLst>
          </p:cNvPr>
          <p:cNvSpPr txBox="1"/>
          <p:nvPr/>
        </p:nvSpPr>
        <p:spPr>
          <a:xfrm>
            <a:off x="6816577" y="1373599"/>
            <a:ext cx="2548649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sz="2400" dirty="0"/>
              <a:t>Power system model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A62886DD-5403-200F-A919-2216FFD1A44B}"/>
              </a:ext>
            </a:extLst>
          </p:cNvPr>
          <p:cNvCxnSpPr>
            <a:cxnSpLocks/>
            <a:stCxn id="9" idx="2"/>
            <a:endCxn id="6" idx="2"/>
          </p:cNvCxnSpPr>
          <p:nvPr/>
        </p:nvCxnSpPr>
        <p:spPr>
          <a:xfrm rot="5400000">
            <a:off x="5859832" y="158192"/>
            <a:ext cx="184667" cy="4277475"/>
          </a:xfrm>
          <a:prstGeom prst="curvedConnector3">
            <a:avLst>
              <a:gd name="adj1" fmla="val 277033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40CCC6C-8B53-69D8-19B2-E69FDC025A44}"/>
              </a:ext>
            </a:extLst>
          </p:cNvPr>
          <p:cNvCxnSpPr>
            <a:cxnSpLocks/>
          </p:cNvCxnSpPr>
          <p:nvPr/>
        </p:nvCxnSpPr>
        <p:spPr>
          <a:xfrm>
            <a:off x="1718580" y="1351394"/>
            <a:ext cx="839901" cy="488239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ECA2934-EDFD-F51B-14D8-553A3169B27E}"/>
              </a:ext>
            </a:extLst>
          </p:cNvPr>
          <p:cNvCxnSpPr>
            <a:cxnSpLocks/>
          </p:cNvCxnSpPr>
          <p:nvPr/>
        </p:nvCxnSpPr>
        <p:spPr>
          <a:xfrm rot="10800000" flipV="1">
            <a:off x="9365226" y="1280615"/>
            <a:ext cx="898598" cy="48040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F036EE8-CC0F-2E0F-B779-171F4D80CDA1}"/>
              </a:ext>
            </a:extLst>
          </p:cNvPr>
          <p:cNvSpPr txBox="1"/>
          <p:nvPr/>
        </p:nvSpPr>
        <p:spPr>
          <a:xfrm>
            <a:off x="10291460" y="902506"/>
            <a:ext cx="18327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000" dirty="0"/>
              <a:t>Synthetic load </a:t>
            </a:r>
          </a:p>
          <a:p>
            <a:r>
              <a:rPr lang="en-SG" sz="2000" dirty="0"/>
              <a:t>(50 scenarios)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0BB7C52-8CC0-7E96-D086-484DAB347690}"/>
              </a:ext>
            </a:extLst>
          </p:cNvPr>
          <p:cNvSpPr txBox="1"/>
          <p:nvPr/>
        </p:nvSpPr>
        <p:spPr>
          <a:xfrm>
            <a:off x="95463" y="1017811"/>
            <a:ext cx="18327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000" dirty="0"/>
              <a:t>Synthetic reservoir inflow</a:t>
            </a:r>
            <a:endParaRPr lang="en-SG" sz="2000" baseline="-25000" dirty="0"/>
          </a:p>
          <a:p>
            <a:r>
              <a:rPr lang="en-SG" sz="2000" dirty="0"/>
              <a:t>(50 scenarios)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F309B13-BE73-45E1-5403-7345B2278393}"/>
              </a:ext>
            </a:extLst>
          </p:cNvPr>
          <p:cNvSpPr txBox="1"/>
          <p:nvPr/>
        </p:nvSpPr>
        <p:spPr>
          <a:xfrm>
            <a:off x="95463" y="2983395"/>
            <a:ext cx="5904332" cy="2970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Potential issues in future grid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 Potential solutions 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Management (Feedback)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Physical (Infrastructure)</a:t>
            </a:r>
          </a:p>
        </p:txBody>
      </p:sp>
    </p:spTree>
    <p:extLst>
      <p:ext uri="{BB962C8B-B14F-4D97-AF65-F5344CB8AC3E}">
        <p14:creationId xmlns:p14="http://schemas.microsoft.com/office/powerpoint/2010/main" val="52686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9" grpId="0" animBg="1"/>
      <p:bldP spid="28" grpId="0"/>
      <p:bldP spid="3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424695-389F-7323-A9D0-EFC5EE0FC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25</a:t>
            </a:fld>
            <a:endParaRPr lang="en-SG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1C722B-795E-E648-A07A-E18D0A2FC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522" y="611330"/>
            <a:ext cx="7808808" cy="53941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D619B3-7161-79AE-63D2-67EEC9E2FA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" r="8280" b="5055"/>
          <a:stretch/>
        </p:blipFill>
        <p:spPr>
          <a:xfrm>
            <a:off x="69392" y="3799598"/>
            <a:ext cx="4217574" cy="2934760"/>
          </a:xfrm>
          <a:prstGeom prst="rect">
            <a:avLst/>
          </a:prstGeom>
        </p:spPr>
      </p:pic>
      <p:sp>
        <p:nvSpPr>
          <p:cNvPr id="9" name="Arc 8">
            <a:extLst>
              <a:ext uri="{FF2B5EF4-FFF2-40B4-BE49-F238E27FC236}">
                <a16:creationId xmlns:a16="http://schemas.microsoft.com/office/drawing/2014/main" id="{2EFFC36B-6A19-6383-B600-C3E23769A61B}"/>
              </a:ext>
            </a:extLst>
          </p:cNvPr>
          <p:cNvSpPr/>
          <p:nvPr/>
        </p:nvSpPr>
        <p:spPr>
          <a:xfrm rot="15224663" flipV="1">
            <a:off x="3945046" y="4612442"/>
            <a:ext cx="883842" cy="609921"/>
          </a:xfrm>
          <a:prstGeom prst="arc">
            <a:avLst>
              <a:gd name="adj1" fmla="val 16566331"/>
              <a:gd name="adj2" fmla="val 517255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BAE69A2-6E68-97E8-5EFF-957881CB43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" t="5759" r="8379" b="4916"/>
          <a:stretch/>
        </p:blipFill>
        <p:spPr>
          <a:xfrm>
            <a:off x="40128" y="715220"/>
            <a:ext cx="3580923" cy="2324847"/>
          </a:xfrm>
          <a:prstGeom prst="rect">
            <a:avLst/>
          </a:prstGeom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52ADB928-15CD-695B-9A36-042C6D058271}"/>
              </a:ext>
            </a:extLst>
          </p:cNvPr>
          <p:cNvSpPr/>
          <p:nvPr/>
        </p:nvSpPr>
        <p:spPr>
          <a:xfrm rot="17774817" flipV="1">
            <a:off x="2890925" y="1873639"/>
            <a:ext cx="816370" cy="1139666"/>
          </a:xfrm>
          <a:prstGeom prst="arc">
            <a:avLst>
              <a:gd name="adj1" fmla="val 16566331"/>
              <a:gd name="adj2" fmla="val 20882914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519F33-5792-A825-9556-1CDD50EF5376}"/>
              </a:ext>
            </a:extLst>
          </p:cNvPr>
          <p:cNvSpPr/>
          <p:nvPr/>
        </p:nvSpPr>
        <p:spPr>
          <a:xfrm>
            <a:off x="9360310" y="3546984"/>
            <a:ext cx="1290020" cy="120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1ACD7CA-2F02-10D6-E814-534E0E40BEA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21" r="8892" b="3831"/>
          <a:stretch/>
        </p:blipFill>
        <p:spPr>
          <a:xfrm>
            <a:off x="7865594" y="4005742"/>
            <a:ext cx="4257014" cy="2804221"/>
          </a:xfrm>
          <a:prstGeom prst="rect">
            <a:avLst/>
          </a:prstGeom>
        </p:spPr>
      </p:pic>
      <p:sp>
        <p:nvSpPr>
          <p:cNvPr id="16" name="Arc 15">
            <a:extLst>
              <a:ext uri="{FF2B5EF4-FFF2-40B4-BE49-F238E27FC236}">
                <a16:creationId xmlns:a16="http://schemas.microsoft.com/office/drawing/2014/main" id="{6986680B-4382-F403-1A04-FC155B0AB60D}"/>
              </a:ext>
            </a:extLst>
          </p:cNvPr>
          <p:cNvSpPr/>
          <p:nvPr/>
        </p:nvSpPr>
        <p:spPr>
          <a:xfrm rot="5400000" flipV="1">
            <a:off x="6207552" y="4069717"/>
            <a:ext cx="883842" cy="3022601"/>
          </a:xfrm>
          <a:prstGeom prst="arc">
            <a:avLst>
              <a:gd name="adj1" fmla="val 16317329"/>
              <a:gd name="adj2" fmla="val 4728324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B98664C-65E7-7D2E-4A5F-DB3399B0C58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" t="1392" r="8507" b="1392"/>
          <a:stretch/>
        </p:blipFill>
        <p:spPr>
          <a:xfrm>
            <a:off x="7978592" y="83412"/>
            <a:ext cx="4083172" cy="2898155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DAF3FBAA-CB34-9FE7-C775-8C5820F5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64158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chemeClr val="accent5">
                    <a:lumMod val="50000"/>
                  </a:schemeClr>
                </a:solidFill>
                <a:ea typeface="+mn-ea"/>
                <a:cs typeface="+mn-cs"/>
              </a:rPr>
              <a:t>2025 grid: Potential Issues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AE0FD69-4331-2781-BCB4-C23482CA0B33}"/>
              </a:ext>
            </a:extLst>
          </p:cNvPr>
          <p:cNvSpPr/>
          <p:nvPr/>
        </p:nvSpPr>
        <p:spPr>
          <a:xfrm>
            <a:off x="0" y="3817933"/>
            <a:ext cx="4534471" cy="3040065"/>
          </a:xfrm>
          <a:prstGeom prst="round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A7A32FC0-CDB2-C04A-3364-0071406CA6D3}"/>
              </a:ext>
            </a:extLst>
          </p:cNvPr>
          <p:cNvSpPr/>
          <p:nvPr/>
        </p:nvSpPr>
        <p:spPr>
          <a:xfrm rot="4095664" flipV="1">
            <a:off x="6831143" y="447961"/>
            <a:ext cx="1522515" cy="5409325"/>
          </a:xfrm>
          <a:prstGeom prst="arc">
            <a:avLst>
              <a:gd name="adj1" fmla="val 17552014"/>
              <a:gd name="adj2" fmla="val 4585535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35855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16" grpId="0" animBg="1"/>
      <p:bldP spid="2" grpId="0" animBg="1"/>
      <p:bldP spid="1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424695-389F-7323-A9D0-EFC5EE0FC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26</a:t>
            </a:fld>
            <a:endParaRPr lang="en-SG"/>
          </a:p>
        </p:txBody>
      </p:sp>
      <p:pic>
        <p:nvPicPr>
          <p:cNvPr id="7" name="Picture 6" descr="A picture containing text, diagram, screenshot, plot&#10;&#10;Description automatically generated">
            <a:extLst>
              <a:ext uri="{FF2B5EF4-FFF2-40B4-BE49-F238E27FC236}">
                <a16:creationId xmlns:a16="http://schemas.microsoft.com/office/drawing/2014/main" id="{2BECB635-0273-6CDB-2603-63E4671BC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568" y="136525"/>
            <a:ext cx="4677696" cy="3549466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3C256EFB-D3B4-2470-7354-96B6DD49ABF0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0515600" cy="864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dirty="0">
                <a:solidFill>
                  <a:schemeClr val="accent5">
                    <a:lumMod val="50000"/>
                  </a:schemeClr>
                </a:solidFill>
                <a:ea typeface="+mn-ea"/>
                <a:cs typeface="+mn-cs"/>
              </a:rPr>
              <a:t>2025 grid: Potential Issues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FBD403-F08C-55AD-8C46-AFFE552C371B}"/>
              </a:ext>
            </a:extLst>
          </p:cNvPr>
          <p:cNvSpPr txBox="1"/>
          <p:nvPr/>
        </p:nvSpPr>
        <p:spPr>
          <a:xfrm>
            <a:off x="355042" y="658866"/>
            <a:ext cx="7343616" cy="1493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Problem I: 	Transmission line stress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Problem II:	Power shortage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3D34C8-9475-E7A2-1162-BA7F47279623}"/>
              </a:ext>
            </a:extLst>
          </p:cNvPr>
          <p:cNvSpPr txBox="1"/>
          <p:nvPr/>
        </p:nvSpPr>
        <p:spPr>
          <a:xfrm>
            <a:off x="6734731" y="3924308"/>
            <a:ext cx="5307690" cy="1493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Solution I: 	 Management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Solution II:	 Physical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8D6B9AB-979A-3984-28F2-392EDF036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91" y="2242039"/>
            <a:ext cx="6292540" cy="4479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922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260640B-C695-FF63-ABC7-2AA8F8E23D7D}"/>
              </a:ext>
            </a:extLst>
          </p:cNvPr>
          <p:cNvSpPr txBox="1"/>
          <p:nvPr/>
        </p:nvSpPr>
        <p:spPr>
          <a:xfrm flipH="1">
            <a:off x="-2" y="21017"/>
            <a:ext cx="1103116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2025 grid: Management vs. Physical solution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424695-389F-7323-A9D0-EFC5EE0FC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87966" y="6430062"/>
            <a:ext cx="2743200" cy="365125"/>
          </a:xfrm>
        </p:spPr>
        <p:txBody>
          <a:bodyPr/>
          <a:lstStyle/>
          <a:p>
            <a:fld id="{FCB28015-46E4-4C1D-BA82-BC539E295F87}" type="slidenum">
              <a:rPr lang="en-SG" smtClean="0"/>
              <a:t>27</a:t>
            </a:fld>
            <a:endParaRPr lang="en-SG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1C722B-795E-E648-A07A-E18D0A2FC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2486" y="1131539"/>
            <a:ext cx="5533378" cy="38446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D619B3-7161-79AE-63D2-67EEC9E2FA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" t="2752" r="9731" b="4143"/>
          <a:stretch/>
        </p:blipFill>
        <p:spPr>
          <a:xfrm>
            <a:off x="30994" y="1407812"/>
            <a:ext cx="6401491" cy="4432550"/>
          </a:xfrm>
          <a:prstGeom prst="rect">
            <a:avLst/>
          </a:prstGeom>
        </p:spPr>
      </p:pic>
      <p:sp>
        <p:nvSpPr>
          <p:cNvPr id="9" name="Arc 8">
            <a:extLst>
              <a:ext uri="{FF2B5EF4-FFF2-40B4-BE49-F238E27FC236}">
                <a16:creationId xmlns:a16="http://schemas.microsoft.com/office/drawing/2014/main" id="{2EFFC36B-6A19-6383-B600-C3E23769A61B}"/>
              </a:ext>
            </a:extLst>
          </p:cNvPr>
          <p:cNvSpPr/>
          <p:nvPr/>
        </p:nvSpPr>
        <p:spPr>
          <a:xfrm rot="4310016">
            <a:off x="6443786" y="3453789"/>
            <a:ext cx="883842" cy="1746306"/>
          </a:xfrm>
          <a:prstGeom prst="arc">
            <a:avLst>
              <a:gd name="adj1" fmla="val 16712756"/>
              <a:gd name="adj2" fmla="val 3522338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FF2068-1946-63E2-9AF8-595A77194AFB}"/>
              </a:ext>
            </a:extLst>
          </p:cNvPr>
          <p:cNvSpPr txBox="1"/>
          <p:nvPr/>
        </p:nvSpPr>
        <p:spPr>
          <a:xfrm>
            <a:off x="6823586" y="5645928"/>
            <a:ext cx="5142277" cy="10772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3200" dirty="0"/>
              <a:t>Physical solutions are useful in reducing grid stress</a:t>
            </a:r>
          </a:p>
        </p:txBody>
      </p:sp>
    </p:spTree>
    <p:extLst>
      <p:ext uri="{BB962C8B-B14F-4D97-AF65-F5344CB8AC3E}">
        <p14:creationId xmlns:p14="http://schemas.microsoft.com/office/powerpoint/2010/main" val="227331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2D979B-791A-065B-4CD7-9153676BB99A}"/>
              </a:ext>
            </a:extLst>
          </p:cNvPr>
          <p:cNvSpPr txBox="1"/>
          <p:nvPr/>
        </p:nvSpPr>
        <p:spPr>
          <a:xfrm flipH="1">
            <a:off x="-2" y="21017"/>
            <a:ext cx="1103116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2025 grid: Management vs. Physical solution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DF05919-D7BE-FB3D-7DC9-41AF817D5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CB28015-46E4-4C1D-BA82-BC539E295F87}" type="slidenum">
              <a:rPr lang="en-SG" smtClean="0"/>
              <a:t>28</a:t>
            </a:fld>
            <a:endParaRPr lang="en-SG"/>
          </a:p>
        </p:txBody>
      </p:sp>
      <p:pic>
        <p:nvPicPr>
          <p:cNvPr id="6" name="Picture 5" descr="A picture containing text, diagram, screenshot, font&#10;&#10;Description automatically generated">
            <a:extLst>
              <a:ext uri="{FF2B5EF4-FFF2-40B4-BE49-F238E27FC236}">
                <a16:creationId xmlns:a16="http://schemas.microsoft.com/office/drawing/2014/main" id="{79D10EEE-6D57-9802-E1AF-25F847500D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12927"/>
            <a:ext cx="12192001" cy="38037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B85FDA-9CD4-8732-009E-3635FE7C3618}"/>
              </a:ext>
            </a:extLst>
          </p:cNvPr>
          <p:cNvSpPr txBox="1"/>
          <p:nvPr/>
        </p:nvSpPr>
        <p:spPr>
          <a:xfrm>
            <a:off x="68826" y="5384728"/>
            <a:ext cx="12024851" cy="10772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3200" dirty="0"/>
              <a:t>Management solution: Increases hydro usage, Reduces operating cost</a:t>
            </a:r>
          </a:p>
          <a:p>
            <a:pPr algn="ctr"/>
            <a:r>
              <a:rPr lang="en-SG" sz="3200" dirty="0"/>
              <a:t>Physical solution: Reduces power shortage</a:t>
            </a:r>
          </a:p>
        </p:txBody>
      </p:sp>
    </p:spTree>
    <p:extLst>
      <p:ext uri="{BB962C8B-B14F-4D97-AF65-F5344CB8AC3E}">
        <p14:creationId xmlns:p14="http://schemas.microsoft.com/office/powerpoint/2010/main" val="2258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FFD733-C293-41AF-B101-CA593E2D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29</a:t>
            </a:fld>
            <a:endParaRPr lang="en-SG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2C5198-CA25-4463-ACFE-1861AD5CD212}"/>
              </a:ext>
            </a:extLst>
          </p:cNvPr>
          <p:cNvSpPr txBox="1"/>
          <p:nvPr/>
        </p:nvSpPr>
        <p:spPr>
          <a:xfrm flipH="1">
            <a:off x="-2" y="21017"/>
            <a:ext cx="508756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Conclusions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434539-9147-E8BF-500F-B97347A9446A}"/>
              </a:ext>
            </a:extLst>
          </p:cNvPr>
          <p:cNvSpPr txBox="1"/>
          <p:nvPr/>
        </p:nvSpPr>
        <p:spPr>
          <a:xfrm>
            <a:off x="34413" y="987105"/>
            <a:ext cx="12123174" cy="5186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Grid expansion plans may overlook operational constraints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E.g., Transmission lines, Reserves requirements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Potential problems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E.g., Grid stress, Unfulfilled demand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Short-term operations should be used to diagnose long-term plans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Management solution: Increases HP usage, Reduces operating cost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Physical solution: Reduces grid stress, Reduces power shortage</a:t>
            </a:r>
          </a:p>
        </p:txBody>
      </p:sp>
    </p:spTree>
    <p:extLst>
      <p:ext uri="{BB962C8B-B14F-4D97-AF65-F5344CB8AC3E}">
        <p14:creationId xmlns:p14="http://schemas.microsoft.com/office/powerpoint/2010/main" val="2966752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9771B22-43D6-91B5-3B71-13239C9378F3}"/>
              </a:ext>
            </a:extLst>
          </p:cNvPr>
          <p:cNvSpPr/>
          <p:nvPr/>
        </p:nvSpPr>
        <p:spPr>
          <a:xfrm>
            <a:off x="1909736" y="3865128"/>
            <a:ext cx="5182082" cy="1569659"/>
          </a:xfrm>
          <a:prstGeom prst="rect">
            <a:avLst/>
          </a:prstGeom>
          <a:pattFill prst="wdUpDiag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6E2BDA2-A6F6-4B50-903B-4EEC2B79DE3B}"/>
              </a:ext>
            </a:extLst>
          </p:cNvPr>
          <p:cNvSpPr txBox="1"/>
          <p:nvPr/>
        </p:nvSpPr>
        <p:spPr>
          <a:xfrm>
            <a:off x="1020435" y="4909332"/>
            <a:ext cx="771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chemeClr val="accent1"/>
                </a:solidFill>
              </a:rPr>
              <a:t>Hours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6451BCD-4004-4F8F-A4F4-F8B8600D81A3}"/>
              </a:ext>
            </a:extLst>
          </p:cNvPr>
          <p:cNvSpPr txBox="1"/>
          <p:nvPr/>
        </p:nvSpPr>
        <p:spPr>
          <a:xfrm rot="16200000">
            <a:off x="236086" y="2507224"/>
            <a:ext cx="102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Planning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FFD733-C293-41AF-B101-CA593E2D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3</a:t>
            </a:fld>
            <a:endParaRPr lang="en-SG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03D6620-78B3-4341-B284-12F2DA620FE6}"/>
              </a:ext>
            </a:extLst>
          </p:cNvPr>
          <p:cNvCxnSpPr>
            <a:cxnSpLocks/>
          </p:cNvCxnSpPr>
          <p:nvPr/>
        </p:nvCxnSpPr>
        <p:spPr>
          <a:xfrm flipV="1">
            <a:off x="1909736" y="997283"/>
            <a:ext cx="0" cy="4437504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CDE97E3-C61C-4105-84B2-98577270A3DD}"/>
              </a:ext>
            </a:extLst>
          </p:cNvPr>
          <p:cNvSpPr txBox="1"/>
          <p:nvPr/>
        </p:nvSpPr>
        <p:spPr>
          <a:xfrm>
            <a:off x="1149502" y="627184"/>
            <a:ext cx="1318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Temporal scale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1C910B1-08BE-4BA9-9558-F2626E8EC1C2}"/>
              </a:ext>
            </a:extLst>
          </p:cNvPr>
          <p:cNvCxnSpPr>
            <a:cxnSpLocks/>
          </p:cNvCxnSpPr>
          <p:nvPr/>
        </p:nvCxnSpPr>
        <p:spPr>
          <a:xfrm>
            <a:off x="978615" y="981936"/>
            <a:ext cx="0" cy="2835130"/>
          </a:xfrm>
          <a:prstGeom prst="straightConnector1">
            <a:avLst/>
          </a:prstGeom>
          <a:ln>
            <a:solidFill>
              <a:schemeClr val="tx1"/>
            </a:solidFill>
            <a:prstDash val="lg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80C037B-CA1B-40E3-8A9F-D3E5BE9CF319}"/>
              </a:ext>
            </a:extLst>
          </p:cNvPr>
          <p:cNvCxnSpPr>
            <a:cxnSpLocks/>
          </p:cNvCxnSpPr>
          <p:nvPr/>
        </p:nvCxnSpPr>
        <p:spPr>
          <a:xfrm>
            <a:off x="984132" y="3898080"/>
            <a:ext cx="0" cy="1532133"/>
          </a:xfrm>
          <a:prstGeom prst="straightConnector1">
            <a:avLst/>
          </a:prstGeom>
          <a:ln>
            <a:solidFill>
              <a:schemeClr val="tx1"/>
            </a:solidFill>
            <a:prstDash val="lg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FF32B5A-C41B-4107-B024-8A37C6E2004B}"/>
              </a:ext>
            </a:extLst>
          </p:cNvPr>
          <p:cNvSpPr txBox="1"/>
          <p:nvPr/>
        </p:nvSpPr>
        <p:spPr>
          <a:xfrm rot="16200000">
            <a:off x="136870" y="4348159"/>
            <a:ext cx="1238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Operations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78BA0B-E5EA-ACB1-C3B9-FCFA5DB76601}"/>
              </a:ext>
            </a:extLst>
          </p:cNvPr>
          <p:cNvSpPr/>
          <p:nvPr/>
        </p:nvSpPr>
        <p:spPr>
          <a:xfrm>
            <a:off x="1909736" y="1196281"/>
            <a:ext cx="5182082" cy="2620785"/>
          </a:xfrm>
          <a:prstGeom prst="rect">
            <a:avLst/>
          </a:prstGeom>
          <a:pattFill prst="wdUpDiag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5CDB8D5-6278-2600-1F53-0D347DB85D36}"/>
              </a:ext>
            </a:extLst>
          </p:cNvPr>
          <p:cNvSpPr/>
          <p:nvPr/>
        </p:nvSpPr>
        <p:spPr>
          <a:xfrm rot="15073587">
            <a:off x="7412274" y="3992781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002060"/>
          </a:solidFill>
          <a:ln w="12700">
            <a:noFill/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endParaRPr sz="3000" kern="0">
              <a:solidFill>
                <a:srgbClr val="FFFFF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E05467-C83F-2EE2-46F2-04B4044C29DD}"/>
              </a:ext>
            </a:extLst>
          </p:cNvPr>
          <p:cNvSpPr txBox="1"/>
          <p:nvPr/>
        </p:nvSpPr>
        <p:spPr>
          <a:xfrm>
            <a:off x="7920640" y="3873480"/>
            <a:ext cx="43372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/>
              <a:t>SUB-TOPIC 1</a:t>
            </a:r>
            <a:r>
              <a:rPr lang="en-SG" sz="2400" dirty="0"/>
              <a:t> </a:t>
            </a:r>
            <a:r>
              <a:rPr lang="en-SG" sz="2000" dirty="0"/>
              <a:t>(Chapter 2 in thesis)</a:t>
            </a:r>
            <a:endParaRPr lang="en-SG" sz="2400" dirty="0"/>
          </a:p>
          <a:p>
            <a:r>
              <a:rPr lang="en-US" sz="2400" dirty="0"/>
              <a:t>Advancing the Integration of Renewables by Co-Simulating Water and Energy Systems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A23B944-27C3-59F4-06EF-EDF0C4AA1157}"/>
              </a:ext>
            </a:extLst>
          </p:cNvPr>
          <p:cNvSpPr/>
          <p:nvPr/>
        </p:nvSpPr>
        <p:spPr>
          <a:xfrm rot="15073587">
            <a:off x="7392636" y="1716930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002060"/>
          </a:solidFill>
          <a:ln w="12700">
            <a:noFill/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endParaRPr sz="3000" kern="0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D942A6-3FCA-3DBB-A12D-F91FDC362C43}"/>
              </a:ext>
            </a:extLst>
          </p:cNvPr>
          <p:cNvSpPr txBox="1"/>
          <p:nvPr/>
        </p:nvSpPr>
        <p:spPr>
          <a:xfrm>
            <a:off x="7920640" y="1329431"/>
            <a:ext cx="43372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/>
              <a:t>SUB-TOPIC 2</a:t>
            </a:r>
            <a:r>
              <a:rPr lang="en-SG" sz="2400" dirty="0"/>
              <a:t> </a:t>
            </a:r>
            <a:r>
              <a:rPr lang="en-SG" sz="2000" dirty="0"/>
              <a:t>(Chapter 3 in thesis)</a:t>
            </a:r>
            <a:r>
              <a:rPr lang="en-SG" sz="2400" dirty="0"/>
              <a:t> </a:t>
            </a:r>
          </a:p>
          <a:p>
            <a:r>
              <a:rPr lang="en-US" sz="2400" dirty="0"/>
              <a:t>Diagnosing Power Development Plans through Short-term Grid Operations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E2AF87-13E8-91E6-C36F-B2BF1332C9C7}"/>
              </a:ext>
            </a:extLst>
          </p:cNvPr>
          <p:cNvSpPr txBox="1"/>
          <p:nvPr/>
        </p:nvSpPr>
        <p:spPr>
          <a:xfrm>
            <a:off x="2417434" y="5668269"/>
            <a:ext cx="69235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/>
              <a:t>SUB-TOPIC 3</a:t>
            </a:r>
            <a:r>
              <a:rPr lang="en-SG" sz="2400" dirty="0"/>
              <a:t> </a:t>
            </a:r>
            <a:r>
              <a:rPr lang="en-SG" sz="2000" dirty="0"/>
              <a:t>(Chapter 4 in thesis)</a:t>
            </a:r>
            <a:endParaRPr lang="en-SG" sz="2400" dirty="0"/>
          </a:p>
          <a:p>
            <a:r>
              <a:rPr lang="en-US" sz="2400" dirty="0"/>
              <a:t>Evaluating Streamflow Forecasts in Hydro-Dominated Power Systems — When and Why They Matter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757815-346B-74D6-8D83-22B415B9AE0E}"/>
              </a:ext>
            </a:extLst>
          </p:cNvPr>
          <p:cNvSpPr txBox="1"/>
          <p:nvPr/>
        </p:nvSpPr>
        <p:spPr>
          <a:xfrm flipH="1">
            <a:off x="-3" y="21017"/>
            <a:ext cx="99600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Research Gaps &amp; Contributions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3B7A89-7302-885E-BC8E-4C0B9E3AE140}"/>
              </a:ext>
            </a:extLst>
          </p:cNvPr>
          <p:cNvSpPr txBox="1"/>
          <p:nvPr/>
        </p:nvSpPr>
        <p:spPr>
          <a:xfrm>
            <a:off x="2365169" y="4324551"/>
            <a:ext cx="1966530" cy="10156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sz="2000" dirty="0"/>
              <a:t>Water management model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95F5E6-ECF2-168C-2927-7EED36432FDA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4331699" y="4827157"/>
            <a:ext cx="494907" cy="5226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5B10406-6A89-1834-2CF0-3F5016E64C7C}"/>
              </a:ext>
            </a:extLst>
          </p:cNvPr>
          <p:cNvSpPr txBox="1"/>
          <p:nvPr/>
        </p:nvSpPr>
        <p:spPr>
          <a:xfrm>
            <a:off x="4826606" y="4319325"/>
            <a:ext cx="1713632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sz="2000" dirty="0"/>
              <a:t>Power </a:t>
            </a:r>
          </a:p>
          <a:p>
            <a:pPr algn="ctr"/>
            <a:r>
              <a:rPr lang="en-SG" sz="2000" dirty="0"/>
              <a:t>system </a:t>
            </a:r>
          </a:p>
          <a:p>
            <a:pPr algn="ctr"/>
            <a:r>
              <a:rPr lang="en-SG" sz="2000" dirty="0"/>
              <a:t>model</a:t>
            </a:r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4B68B57C-5E27-4E5A-A813-E80EE0C9E40E}"/>
              </a:ext>
            </a:extLst>
          </p:cNvPr>
          <p:cNvCxnSpPr>
            <a:cxnSpLocks/>
          </p:cNvCxnSpPr>
          <p:nvPr/>
        </p:nvCxnSpPr>
        <p:spPr>
          <a:xfrm rot="16200000" flipV="1">
            <a:off x="4457979" y="3101263"/>
            <a:ext cx="72000" cy="2340000"/>
          </a:xfrm>
          <a:prstGeom prst="curvedConnector3">
            <a:avLst>
              <a:gd name="adj1" fmla="val 479579"/>
            </a:avLst>
          </a:prstGeom>
          <a:ln w="28575">
            <a:solidFill>
              <a:srgbClr val="FF0000"/>
            </a:solidFill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1253765-D7F3-4571-C587-BC6841B706F9}"/>
              </a:ext>
            </a:extLst>
          </p:cNvPr>
          <p:cNvSpPr txBox="1"/>
          <p:nvPr/>
        </p:nvSpPr>
        <p:spPr>
          <a:xfrm>
            <a:off x="2489084" y="2058745"/>
            <a:ext cx="3976035" cy="70788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sz="2000" dirty="0"/>
              <a:t>Capacity expansion plans lack detailed planning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0F4A6C2-7DDB-459D-F575-5D3C4127CB71}"/>
              </a:ext>
            </a:extLst>
          </p:cNvPr>
          <p:cNvSpPr/>
          <p:nvPr/>
        </p:nvSpPr>
        <p:spPr>
          <a:xfrm rot="20882544">
            <a:off x="2087863" y="4943234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002060"/>
          </a:solidFill>
          <a:ln w="12700">
            <a:noFill/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endParaRPr sz="3000" kern="0">
              <a:solidFill>
                <a:srgbClr val="FFFFFF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07BAF05-8B35-754B-AFAD-1DA47454159F}"/>
              </a:ext>
            </a:extLst>
          </p:cNvPr>
          <p:cNvCxnSpPr>
            <a:cxnSpLocks/>
          </p:cNvCxnSpPr>
          <p:nvPr/>
        </p:nvCxnSpPr>
        <p:spPr>
          <a:xfrm flipV="1">
            <a:off x="1867676" y="4819241"/>
            <a:ext cx="494907" cy="5226"/>
          </a:xfrm>
          <a:prstGeom prst="straightConnector1">
            <a:avLst/>
          </a:prstGeom>
          <a:ln w="38100">
            <a:solidFill>
              <a:srgbClr val="FF33CC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B871866-8341-422F-DC29-F4B606605276}"/>
              </a:ext>
            </a:extLst>
          </p:cNvPr>
          <p:cNvCxnSpPr>
            <a:cxnSpLocks/>
          </p:cNvCxnSpPr>
          <p:nvPr/>
        </p:nvCxnSpPr>
        <p:spPr>
          <a:xfrm flipV="1">
            <a:off x="4350203" y="4824589"/>
            <a:ext cx="494907" cy="5226"/>
          </a:xfrm>
          <a:prstGeom prst="straightConnector1">
            <a:avLst/>
          </a:prstGeom>
          <a:ln w="38100">
            <a:solidFill>
              <a:srgbClr val="FF33CC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83C9B587-6051-0431-C5E3-EDF4F119BF08}"/>
              </a:ext>
            </a:extLst>
          </p:cNvPr>
          <p:cNvSpPr/>
          <p:nvPr/>
        </p:nvSpPr>
        <p:spPr>
          <a:xfrm rot="717456" flipH="1">
            <a:off x="4363617" y="4898199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002060"/>
          </a:solidFill>
          <a:ln w="12700">
            <a:noFill/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endParaRPr sz="3000" kern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997D0C-09B2-9D9B-218A-61E1537165A4}"/>
              </a:ext>
            </a:extLst>
          </p:cNvPr>
          <p:cNvSpPr txBox="1"/>
          <p:nvPr/>
        </p:nvSpPr>
        <p:spPr>
          <a:xfrm>
            <a:off x="1857844" y="5419853"/>
            <a:ext cx="5257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>
                <a:solidFill>
                  <a:schemeClr val="accent1"/>
                </a:solidFill>
              </a:rPr>
              <a:t>	              Country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21A902-048D-D398-2ED5-25C2E1018752}"/>
              </a:ext>
            </a:extLst>
          </p:cNvPr>
          <p:cNvCxnSpPr>
            <a:cxnSpLocks/>
          </p:cNvCxnSpPr>
          <p:nvPr/>
        </p:nvCxnSpPr>
        <p:spPr>
          <a:xfrm>
            <a:off x="1885855" y="5448568"/>
            <a:ext cx="5399845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45E8B4E-5224-73F4-5A87-5ECC66E772C8}"/>
              </a:ext>
            </a:extLst>
          </p:cNvPr>
          <p:cNvSpPr txBox="1"/>
          <p:nvPr/>
        </p:nvSpPr>
        <p:spPr>
          <a:xfrm>
            <a:off x="6388083" y="5399448"/>
            <a:ext cx="1155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SG" dirty="0"/>
              <a:t>Spatial scale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504014-B7D6-0828-55F1-829F9996B96C}"/>
              </a:ext>
            </a:extLst>
          </p:cNvPr>
          <p:cNvSpPr txBox="1"/>
          <p:nvPr/>
        </p:nvSpPr>
        <p:spPr>
          <a:xfrm>
            <a:off x="1027532" y="4077513"/>
            <a:ext cx="771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chemeClr val="accent1"/>
                </a:solidFill>
              </a:rPr>
              <a:t>Days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A99C557-627A-8D17-BBC5-58428722C5DB}"/>
              </a:ext>
            </a:extLst>
          </p:cNvPr>
          <p:cNvSpPr txBox="1"/>
          <p:nvPr/>
        </p:nvSpPr>
        <p:spPr>
          <a:xfrm>
            <a:off x="983686" y="1427787"/>
            <a:ext cx="73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chemeClr val="accent1"/>
                </a:solidFill>
              </a:rPr>
              <a:t>Years</a:t>
            </a:r>
          </a:p>
        </p:txBody>
      </p:sp>
    </p:spTree>
    <p:extLst>
      <p:ext uri="{BB962C8B-B14F-4D97-AF65-F5344CB8AC3E}">
        <p14:creationId xmlns:p14="http://schemas.microsoft.com/office/powerpoint/2010/main" val="197434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48" grpId="0"/>
      <p:bldP spid="45" grpId="0"/>
      <p:bldP spid="26" grpId="0"/>
      <p:bldP spid="35" grpId="0"/>
      <p:bldP spid="7" grpId="0" animBg="1"/>
      <p:bldP spid="11" grpId="0" animBg="1"/>
      <p:bldP spid="12" grpId="0"/>
      <p:bldP spid="14" grpId="0" animBg="1"/>
      <p:bldP spid="15" grpId="0"/>
      <p:bldP spid="16" grpId="0"/>
      <p:bldP spid="6" grpId="0" animBg="1"/>
      <p:bldP spid="9" grpId="0" animBg="1"/>
      <p:bldP spid="23" grpId="0" animBg="1"/>
      <p:bldP spid="31" grpId="0" animBg="1"/>
      <p:bldP spid="44" grpId="0" animBg="1"/>
      <p:bldP spid="3" grpId="0"/>
      <p:bldP spid="13" grpId="0"/>
      <p:bldP spid="18" grpId="0"/>
      <p:bldP spid="2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FFD733-C293-41AF-B101-CA593E2D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30</a:t>
            </a:fld>
            <a:endParaRPr lang="en-S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B6CDCC-A97C-0AFF-2CA8-E9B9C9A3FA6F}"/>
              </a:ext>
            </a:extLst>
          </p:cNvPr>
          <p:cNvSpPr txBox="1"/>
          <p:nvPr/>
        </p:nvSpPr>
        <p:spPr>
          <a:xfrm>
            <a:off x="256807" y="1791763"/>
            <a:ext cx="10857396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3200" b="1" spc="-7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Evaluating Streamflow Forecasts in Hydro-Dominated Power Systems — When and Why They Matter</a:t>
            </a:r>
            <a:endParaRPr lang="en-US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C81A07-31B7-3961-3448-4EC37EAA6CA4}"/>
              </a:ext>
            </a:extLst>
          </p:cNvPr>
          <p:cNvSpPr txBox="1"/>
          <p:nvPr/>
        </p:nvSpPr>
        <p:spPr>
          <a:xfrm>
            <a:off x="359923" y="4766553"/>
            <a:ext cx="10754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000000"/>
                </a:solidFill>
                <a:latin typeface="URWPalladioL-Bold"/>
              </a:rPr>
              <a:t>Koh, R.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URWPalladioL-Roma"/>
              </a:rPr>
              <a:t>, &amp;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URWPalladioL-Roma"/>
              </a:rPr>
              <a:t>Galelli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URWPalladioL-Roma"/>
              </a:rPr>
              <a:t>, S. (2023). Evaluating Streamflow Forecasts in Hydro-Dominated Power Systems — When and Why They Matter.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URWPalladioL-Ital"/>
              </a:rPr>
              <a:t>Water Resources Research. (in preparation)</a:t>
            </a:r>
            <a:endParaRPr lang="en-US" sz="1800" b="0" i="0" u="none" strike="noStrike" baseline="0" dirty="0">
              <a:solidFill>
                <a:srgbClr val="000000"/>
              </a:solidFill>
              <a:latin typeface="URWPalladioL-Rom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BC36-19EC-1D85-42CF-37CE01DACA72}"/>
              </a:ext>
            </a:extLst>
          </p:cNvPr>
          <p:cNvSpPr txBox="1"/>
          <p:nvPr/>
        </p:nvSpPr>
        <p:spPr>
          <a:xfrm flipH="1">
            <a:off x="-3" y="21017"/>
            <a:ext cx="9104673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SUB-TOPIC 3 </a:t>
            </a:r>
            <a:r>
              <a:rPr lang="en-SG" sz="3200" b="0" dirty="0">
                <a:solidFill>
                  <a:schemeClr val="accent5">
                    <a:lumMod val="50000"/>
                  </a:schemeClr>
                </a:solidFill>
              </a:rPr>
              <a:t>(Chapter 4 in Thesis)</a:t>
            </a:r>
            <a:endParaRPr lang="en-SG" sz="44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1496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26B719-17A2-4CD6-B4C6-C6BC1E2E8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31</a:t>
            </a:fld>
            <a:endParaRPr lang="en-SG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EFB7AF-27CB-F388-0D81-712D88D1B9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0" r="1558"/>
          <a:stretch/>
        </p:blipFill>
        <p:spPr>
          <a:xfrm>
            <a:off x="514351" y="447674"/>
            <a:ext cx="8692790" cy="6410325"/>
          </a:xfrm>
          <a:prstGeom prst="rect">
            <a:avLst/>
          </a:prstGeom>
        </p:spPr>
      </p:pic>
      <p:sp>
        <p:nvSpPr>
          <p:cNvPr id="15" name="CasellaDiTesto 30">
            <a:extLst>
              <a:ext uri="{FF2B5EF4-FFF2-40B4-BE49-F238E27FC236}">
                <a16:creationId xmlns:a16="http://schemas.microsoft.com/office/drawing/2014/main" id="{FEE9A252-7EBD-9C22-2E0B-9043BD20DEBF}"/>
              </a:ext>
            </a:extLst>
          </p:cNvPr>
          <p:cNvSpPr txBox="1"/>
          <p:nvPr/>
        </p:nvSpPr>
        <p:spPr>
          <a:xfrm>
            <a:off x="8395539" y="1380885"/>
            <a:ext cx="3796461" cy="1946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 fontAlgn="base">
              <a:spcBef>
                <a:spcPct val="0"/>
              </a:spcBef>
              <a:spcAft>
                <a:spcPts val="1500"/>
              </a:spcAft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Generating capacity as of 2016:</a:t>
            </a:r>
          </a:p>
          <a:p>
            <a:pPr marL="457200" indent="-457200" algn="just" defTabSz="914400" fontAlgn="base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Hydropower: 1048 MW</a:t>
            </a:r>
          </a:p>
          <a:p>
            <a:pPr marL="457200" indent="-457200" algn="just" defTabSz="914400" fontAlgn="base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Coal: 400 MW</a:t>
            </a:r>
          </a:p>
          <a:p>
            <a:pPr marL="457200" indent="-457200" algn="just" defTabSz="914400" fontAlgn="base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Oil: 282 MW</a:t>
            </a:r>
          </a:p>
          <a:p>
            <a:pPr marL="457200" indent="-457200" algn="just" defTabSz="914400" fontAlgn="base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Import from Vietnam: 200 MW </a:t>
            </a:r>
          </a:p>
          <a:p>
            <a:pPr marL="457200" indent="-457200" algn="just" defTabSz="914400" fontAlgn="base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cs typeface="Arial" panose="020B0604020202020204" pitchFamily="34" charset="0"/>
                <a:sym typeface="Gill Sans" charset="0"/>
              </a:rPr>
              <a:t>Import from Thailand: 120MW</a:t>
            </a:r>
            <a:endParaRPr lang="en-US" dirty="0">
              <a:solidFill>
                <a:srgbClr val="FFC000"/>
              </a:solidFill>
              <a:latin typeface="Arial" panose="020B0604020202020204" pitchFamily="34" charset="0"/>
              <a:ea typeface="ヒラギノ角ゴ ProN W3" charset="-128"/>
              <a:cs typeface="Arial" panose="020B0604020202020204" pitchFamily="34" charset="0"/>
              <a:sym typeface="Gill Sans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6566CB-EF30-C3ED-BC69-AA006CFF234D}"/>
              </a:ext>
            </a:extLst>
          </p:cNvPr>
          <p:cNvSpPr txBox="1"/>
          <p:nvPr/>
        </p:nvSpPr>
        <p:spPr>
          <a:xfrm flipH="1">
            <a:off x="-2" y="21017"/>
            <a:ext cx="30861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Study Site</a:t>
            </a:r>
          </a:p>
        </p:txBody>
      </p:sp>
    </p:spTree>
    <p:extLst>
      <p:ext uri="{BB962C8B-B14F-4D97-AF65-F5344CB8AC3E}">
        <p14:creationId xmlns:p14="http://schemas.microsoft.com/office/powerpoint/2010/main" val="29588095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C1F0301-D308-2131-DE9D-C046E7751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CB28015-46E4-4C1D-BA82-BC539E295F87}" type="slidenum">
              <a:rPr lang="en-SG" smtClean="0"/>
              <a:t>32</a:t>
            </a:fld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32325E-041E-2DDE-4F78-8C3C3B4C753A}"/>
              </a:ext>
            </a:extLst>
          </p:cNvPr>
          <p:cNvSpPr txBox="1"/>
          <p:nvPr/>
        </p:nvSpPr>
        <p:spPr>
          <a:xfrm>
            <a:off x="5294992" y="2708010"/>
            <a:ext cx="1391187" cy="584775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521616"/>
              </a:avLst>
            </a:prstTxWarp>
            <a:spAutoFit/>
          </a:bodyPr>
          <a:lstStyle/>
          <a:p>
            <a:pPr algn="ctr"/>
            <a:r>
              <a:rPr lang="en-SG" sz="1600" b="1" dirty="0"/>
              <a:t>Available </a:t>
            </a:r>
          </a:p>
          <a:p>
            <a:pPr algn="ctr"/>
            <a:r>
              <a:rPr lang="en-SG" sz="1600" b="1" dirty="0"/>
              <a:t>hydropower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475D4A-2CDE-C052-5DC6-0112CB8686C0}"/>
              </a:ext>
            </a:extLst>
          </p:cNvPr>
          <p:cNvSpPr txBox="1"/>
          <p:nvPr/>
        </p:nvSpPr>
        <p:spPr>
          <a:xfrm>
            <a:off x="6708300" y="2735057"/>
            <a:ext cx="24210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b="1" dirty="0"/>
              <a:t>Power System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5B32AF-F942-C1DC-CB77-5499E4B82FE9}"/>
              </a:ext>
            </a:extLst>
          </p:cNvPr>
          <p:cNvSpPr txBox="1"/>
          <p:nvPr/>
        </p:nvSpPr>
        <p:spPr>
          <a:xfrm>
            <a:off x="3103137" y="2649243"/>
            <a:ext cx="21880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b="1" dirty="0"/>
              <a:t>Reservoir Model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C1CA69A-FF13-FB97-C4A3-91B28C43DC20}"/>
              </a:ext>
            </a:extLst>
          </p:cNvPr>
          <p:cNvSpPr/>
          <p:nvPr/>
        </p:nvSpPr>
        <p:spPr>
          <a:xfrm>
            <a:off x="3068201" y="1998273"/>
            <a:ext cx="2204670" cy="2238585"/>
          </a:xfrm>
          <a:prstGeom prst="ellipse">
            <a:avLst/>
          </a:prstGeom>
          <a:noFill/>
          <a:ln w="57150">
            <a:solidFill>
              <a:srgbClr val="4CC1EF"/>
            </a:solidFill>
            <a:miter lim="400000"/>
          </a:ln>
        </p:spPr>
        <p:txBody>
          <a:bodyPr lIns="38100" tIns="38100" rIns="38100" bIns="38100" anchor="ctr"/>
          <a:lstStyle/>
          <a:p>
            <a:endParaRPr lang="en-SG" sz="3000" kern="0" dirty="0">
              <a:solidFill>
                <a:srgbClr val="FFFFFF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0571AA6-ECAF-BB45-5545-79E6440B4083}"/>
              </a:ext>
            </a:extLst>
          </p:cNvPr>
          <p:cNvSpPr/>
          <p:nvPr/>
        </p:nvSpPr>
        <p:spPr>
          <a:xfrm>
            <a:off x="6808378" y="2093710"/>
            <a:ext cx="2204670" cy="2238585"/>
          </a:xfrm>
          <a:prstGeom prst="ellipse">
            <a:avLst/>
          </a:prstGeom>
          <a:noFill/>
          <a:ln w="57150">
            <a:solidFill>
              <a:srgbClr val="A2B969"/>
            </a:solidFill>
            <a:miter lim="400000"/>
          </a:ln>
        </p:spPr>
        <p:txBody>
          <a:bodyPr lIns="38100" tIns="38100" rIns="38100" bIns="38100" anchor="ctr"/>
          <a:lstStyle/>
          <a:p>
            <a:endParaRPr lang="en-SG" sz="3000" kern="0" dirty="0">
              <a:solidFill>
                <a:srgbClr val="FFFFFF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5B74EDD-0DCB-01D8-F3BD-92B6287EFEBC}"/>
              </a:ext>
            </a:extLst>
          </p:cNvPr>
          <p:cNvSpPr/>
          <p:nvPr/>
        </p:nvSpPr>
        <p:spPr>
          <a:xfrm rot="5181404" flipV="1">
            <a:off x="5918694" y="2405792"/>
            <a:ext cx="216242" cy="1152000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4CC1EF"/>
          </a:solidFill>
          <a:ln w="12700"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DD4765-E7EA-ADE3-7007-6ADA97D9DD1F}"/>
              </a:ext>
            </a:extLst>
          </p:cNvPr>
          <p:cNvSpPr/>
          <p:nvPr/>
        </p:nvSpPr>
        <p:spPr>
          <a:xfrm rot="12242845" flipV="1">
            <a:off x="3522025" y="4108435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4CC1EF"/>
          </a:solidFill>
          <a:ln w="12700"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9C36E31-7A7E-B50B-092A-6C33D14EA5C6}"/>
              </a:ext>
            </a:extLst>
          </p:cNvPr>
          <p:cNvSpPr/>
          <p:nvPr/>
        </p:nvSpPr>
        <p:spPr>
          <a:xfrm rot="2781033" flipV="1">
            <a:off x="8357196" y="1365756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A2B969"/>
          </a:solidFill>
          <a:ln w="12700">
            <a:solidFill>
              <a:srgbClr val="A2B969"/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0830CD5-EE48-4221-153E-3C1EE95FE6C5}"/>
              </a:ext>
            </a:extLst>
          </p:cNvPr>
          <p:cNvSpPr/>
          <p:nvPr/>
        </p:nvSpPr>
        <p:spPr>
          <a:xfrm rot="3626578" flipV="1">
            <a:off x="9251400" y="2136786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A2B969"/>
          </a:solidFill>
          <a:ln w="12700">
            <a:solidFill>
              <a:srgbClr val="A2B969"/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DAB509DF-C75D-ADFF-F057-E9C4C9D490DD}"/>
              </a:ext>
            </a:extLst>
          </p:cNvPr>
          <p:cNvSpPr/>
          <p:nvPr/>
        </p:nvSpPr>
        <p:spPr>
          <a:xfrm rot="7248074" flipV="1">
            <a:off x="9178695" y="3461765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A2B969"/>
          </a:solidFill>
          <a:ln w="12700">
            <a:solidFill>
              <a:srgbClr val="A2B969"/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72C671F4-2D65-8C8E-DB0E-9DAF7784D4FB}"/>
              </a:ext>
            </a:extLst>
          </p:cNvPr>
          <p:cNvSpPr/>
          <p:nvPr/>
        </p:nvSpPr>
        <p:spPr>
          <a:xfrm rot="11086469" flipV="1">
            <a:off x="7802592" y="4317337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A2B969"/>
          </a:solidFill>
          <a:ln w="12700">
            <a:solidFill>
              <a:srgbClr val="A2B969"/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B2AA325-FC75-6FE2-956A-4D9E0DEFDC02}"/>
              </a:ext>
            </a:extLst>
          </p:cNvPr>
          <p:cNvSpPr txBox="1"/>
          <p:nvPr/>
        </p:nvSpPr>
        <p:spPr>
          <a:xfrm>
            <a:off x="8862067" y="1358924"/>
            <a:ext cx="2435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System operating costs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E166D55-3B8D-F6E3-0BCA-2DD0D63C0386}"/>
              </a:ext>
            </a:extLst>
          </p:cNvPr>
          <p:cNvSpPr txBox="1"/>
          <p:nvPr/>
        </p:nvSpPr>
        <p:spPr>
          <a:xfrm>
            <a:off x="9800101" y="2212631"/>
            <a:ext cx="1553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CO</a:t>
            </a:r>
            <a:r>
              <a:rPr lang="en-SG" baseline="-25000" dirty="0"/>
              <a:t>2</a:t>
            </a:r>
            <a:r>
              <a:rPr lang="en-SG" dirty="0"/>
              <a:t> emissions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6735CBD-A441-0746-C454-DAFB753A86C4}"/>
              </a:ext>
            </a:extLst>
          </p:cNvPr>
          <p:cNvSpPr txBox="1"/>
          <p:nvPr/>
        </p:nvSpPr>
        <p:spPr>
          <a:xfrm>
            <a:off x="9610857" y="4147629"/>
            <a:ext cx="1742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Energy generation mix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8744E01-7A35-5241-E32E-64E146BE8E69}"/>
              </a:ext>
            </a:extLst>
          </p:cNvPr>
          <p:cNvSpPr txBox="1"/>
          <p:nvPr/>
        </p:nvSpPr>
        <p:spPr>
          <a:xfrm>
            <a:off x="7278663" y="5215147"/>
            <a:ext cx="15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Transmission line usage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4C7528A-C209-8256-E9A5-DBE75CC97A8C}"/>
              </a:ext>
            </a:extLst>
          </p:cNvPr>
          <p:cNvSpPr txBox="1"/>
          <p:nvPr/>
        </p:nvSpPr>
        <p:spPr>
          <a:xfrm flipH="1">
            <a:off x="-3" y="21017"/>
            <a:ext cx="11102011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Assessing streamflow forecast value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DDFD415-02FB-8401-F01A-3C2F7873FC39}"/>
              </a:ext>
            </a:extLst>
          </p:cNvPr>
          <p:cNvSpPr txBox="1"/>
          <p:nvPr/>
        </p:nvSpPr>
        <p:spPr>
          <a:xfrm>
            <a:off x="972925" y="1843299"/>
            <a:ext cx="1742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Water shortage</a:t>
            </a: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2C7E8380-8197-5BEC-6510-68544BA57FDD}"/>
              </a:ext>
            </a:extLst>
          </p:cNvPr>
          <p:cNvSpPr/>
          <p:nvPr/>
        </p:nvSpPr>
        <p:spPr>
          <a:xfrm rot="14440623" flipV="1">
            <a:off x="2614116" y="3199908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4CC1EF"/>
          </a:solidFill>
          <a:ln w="12700"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488238C-2EA9-72C6-F8F6-3855BABA3030}"/>
              </a:ext>
            </a:extLst>
          </p:cNvPr>
          <p:cNvSpPr txBox="1"/>
          <p:nvPr/>
        </p:nvSpPr>
        <p:spPr>
          <a:xfrm>
            <a:off x="811867" y="3603350"/>
            <a:ext cx="1742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Spilled water volume</a:t>
            </a: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74F12C79-48BF-6932-F093-DE8202CBB973}"/>
              </a:ext>
            </a:extLst>
          </p:cNvPr>
          <p:cNvSpPr/>
          <p:nvPr/>
        </p:nvSpPr>
        <p:spPr>
          <a:xfrm rot="17734910" flipV="1">
            <a:off x="2621250" y="2041021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4CC1EF"/>
          </a:solidFill>
          <a:ln w="12700"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C2036BC-B887-8132-1211-7E8AB088CCA0}"/>
              </a:ext>
            </a:extLst>
          </p:cNvPr>
          <p:cNvSpPr txBox="1"/>
          <p:nvPr/>
        </p:nvSpPr>
        <p:spPr>
          <a:xfrm>
            <a:off x="2135699" y="4892417"/>
            <a:ext cx="1933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Deviation from pre-defined target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0387C8-2AF4-C0FF-BB0B-FAF179FF3098}"/>
              </a:ext>
            </a:extLst>
          </p:cNvPr>
          <p:cNvSpPr txBox="1"/>
          <p:nvPr/>
        </p:nvSpPr>
        <p:spPr>
          <a:xfrm>
            <a:off x="5294992" y="2698071"/>
            <a:ext cx="1391187" cy="584775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521616"/>
              </a:avLst>
            </a:prstTxWarp>
            <a:spAutoFit/>
          </a:bodyPr>
          <a:lstStyle/>
          <a:p>
            <a:pPr algn="ctr"/>
            <a:r>
              <a:rPr lang="en-SG" sz="1600" b="1" dirty="0">
                <a:highlight>
                  <a:srgbClr val="FFFF00"/>
                </a:highlight>
              </a:rPr>
              <a:t>Available </a:t>
            </a:r>
          </a:p>
          <a:p>
            <a:pPr algn="ctr"/>
            <a:r>
              <a:rPr lang="en-SG" sz="1600" b="1" dirty="0">
                <a:highlight>
                  <a:srgbClr val="FFFF00"/>
                </a:highlight>
              </a:rPr>
              <a:t>hydropower</a:t>
            </a:r>
          </a:p>
        </p:txBody>
      </p:sp>
    </p:spTree>
    <p:extLst>
      <p:ext uri="{BB962C8B-B14F-4D97-AF65-F5344CB8AC3E}">
        <p14:creationId xmlns:p14="http://schemas.microsoft.com/office/powerpoint/2010/main" val="116123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 animBg="1"/>
      <p:bldP spid="39" grpId="0" animBg="1"/>
      <p:bldP spid="40" grpId="0" animBg="1"/>
      <p:bldP spid="41" grpId="0" animBg="1"/>
      <p:bldP spid="42" grpId="0"/>
      <p:bldP spid="43" grpId="0"/>
      <p:bldP spid="46" grpId="0"/>
      <p:bldP spid="47" grpId="0"/>
      <p:bldP spid="49" grpId="0"/>
      <p:bldP spid="50" grpId="0" animBg="1"/>
      <p:bldP spid="51" grpId="0"/>
      <p:bldP spid="52" grpId="0" animBg="1"/>
      <p:bldP spid="53" grpId="0"/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C1F0301-D308-2131-DE9D-C046E7751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CB28015-46E4-4C1D-BA82-BC539E295F87}" type="slidenum">
              <a:rPr lang="en-SG" smtClean="0"/>
              <a:t>33</a:t>
            </a:fld>
            <a:endParaRPr lang="en-S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153864-3123-7D2C-14D3-57ECB1AEE7A2}"/>
              </a:ext>
            </a:extLst>
          </p:cNvPr>
          <p:cNvSpPr txBox="1"/>
          <p:nvPr/>
        </p:nvSpPr>
        <p:spPr>
          <a:xfrm rot="2658787">
            <a:off x="7045183" y="2856772"/>
            <a:ext cx="1391187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prstTxWarp prst="textArchUp">
              <a:avLst>
                <a:gd name="adj" fmla="val 11521616"/>
              </a:avLst>
            </a:prstTxWarp>
            <a:spAutoFit/>
          </a:bodyPr>
          <a:lstStyle/>
          <a:p>
            <a:pPr algn="ctr"/>
            <a:r>
              <a:rPr lang="en-SG" sz="1600" b="1" dirty="0"/>
              <a:t>Dispatched</a:t>
            </a:r>
          </a:p>
          <a:p>
            <a:pPr algn="ctr"/>
            <a:r>
              <a:rPr lang="en-SG" sz="1600" b="1" dirty="0"/>
              <a:t>hydropower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32325E-041E-2DDE-4F78-8C3C3B4C753A}"/>
              </a:ext>
            </a:extLst>
          </p:cNvPr>
          <p:cNvSpPr txBox="1"/>
          <p:nvPr/>
        </p:nvSpPr>
        <p:spPr>
          <a:xfrm rot="18518402">
            <a:off x="4558702" y="2822664"/>
            <a:ext cx="1391187" cy="584775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521616"/>
              </a:avLst>
            </a:prstTxWarp>
            <a:spAutoFit/>
          </a:bodyPr>
          <a:lstStyle/>
          <a:p>
            <a:pPr algn="ctr"/>
            <a:r>
              <a:rPr lang="en-SG" sz="1600" b="1" dirty="0"/>
              <a:t>Available </a:t>
            </a:r>
          </a:p>
          <a:p>
            <a:pPr algn="ctr"/>
            <a:r>
              <a:rPr lang="en-SG" sz="1600" b="1" dirty="0"/>
              <a:t>hydropower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475D4A-2CDE-C052-5DC6-0112CB8686C0}"/>
              </a:ext>
            </a:extLst>
          </p:cNvPr>
          <p:cNvSpPr txBox="1"/>
          <p:nvPr/>
        </p:nvSpPr>
        <p:spPr>
          <a:xfrm>
            <a:off x="5259855" y="1632750"/>
            <a:ext cx="24210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b="1" dirty="0"/>
              <a:t>Power System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5B32AF-F942-C1DC-CB77-5499E4B82FE9}"/>
              </a:ext>
            </a:extLst>
          </p:cNvPr>
          <p:cNvSpPr txBox="1"/>
          <p:nvPr/>
        </p:nvSpPr>
        <p:spPr>
          <a:xfrm>
            <a:off x="4001705" y="4079970"/>
            <a:ext cx="21880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b="1" dirty="0"/>
              <a:t>Reservoir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8D98ED-00BE-5500-E913-B7AE480CB2E5}"/>
              </a:ext>
            </a:extLst>
          </p:cNvPr>
          <p:cNvSpPr txBox="1"/>
          <p:nvPr/>
        </p:nvSpPr>
        <p:spPr>
          <a:xfrm>
            <a:off x="6975669" y="3861787"/>
            <a:ext cx="22554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b="1" dirty="0">
                <a:solidFill>
                  <a:schemeClr val="accent3">
                    <a:lumMod val="75000"/>
                  </a:schemeClr>
                </a:solidFill>
              </a:rPr>
              <a:t>Reservoir </a:t>
            </a:r>
          </a:p>
          <a:p>
            <a:pPr algn="ctr"/>
            <a:r>
              <a:rPr lang="en-SG" sz="2800" b="1" dirty="0">
                <a:solidFill>
                  <a:schemeClr val="accent3">
                    <a:lumMod val="75000"/>
                  </a:schemeClr>
                </a:solidFill>
              </a:rPr>
              <a:t>Re-operation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E7C3C7-6C06-D636-D44E-F648598BA9FF}"/>
              </a:ext>
            </a:extLst>
          </p:cNvPr>
          <p:cNvSpPr txBox="1"/>
          <p:nvPr/>
        </p:nvSpPr>
        <p:spPr>
          <a:xfrm>
            <a:off x="906172" y="4053518"/>
            <a:ext cx="2193142" cy="584775"/>
          </a:xfrm>
          <a:prstGeom prst="rect">
            <a:avLst/>
          </a:prstGeom>
          <a:solidFill>
            <a:srgbClr val="4CC1EF">
              <a:alpha val="40000"/>
            </a:srgb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1600" b="1"/>
            </a:lvl1pPr>
          </a:lstStyle>
          <a:p>
            <a:r>
              <a:rPr lang="en-SG" dirty="0"/>
              <a:t>Target storage level</a:t>
            </a:r>
          </a:p>
          <a:p>
            <a:r>
              <a:rPr lang="en-SG" dirty="0"/>
              <a:t>Inflow forecasts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C1CA69A-FF13-FB97-C4A3-91B28C43DC20}"/>
              </a:ext>
            </a:extLst>
          </p:cNvPr>
          <p:cNvSpPr/>
          <p:nvPr/>
        </p:nvSpPr>
        <p:spPr>
          <a:xfrm>
            <a:off x="3966769" y="3429000"/>
            <a:ext cx="2204670" cy="2238585"/>
          </a:xfrm>
          <a:prstGeom prst="ellipse">
            <a:avLst/>
          </a:prstGeom>
          <a:noFill/>
          <a:ln w="57150">
            <a:solidFill>
              <a:srgbClr val="4CC1EF"/>
            </a:solidFill>
            <a:miter lim="400000"/>
          </a:ln>
        </p:spPr>
        <p:txBody>
          <a:bodyPr lIns="38100" tIns="38100" rIns="38100" bIns="38100" anchor="ctr"/>
          <a:lstStyle/>
          <a:p>
            <a:endParaRPr lang="en-SG" sz="3000" kern="0" dirty="0">
              <a:solidFill>
                <a:srgbClr val="FFFFFF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0571AA6-ECAF-BB45-5545-79E6440B4083}"/>
              </a:ext>
            </a:extLst>
          </p:cNvPr>
          <p:cNvSpPr/>
          <p:nvPr/>
        </p:nvSpPr>
        <p:spPr>
          <a:xfrm>
            <a:off x="5359933" y="991403"/>
            <a:ext cx="2204670" cy="2238585"/>
          </a:xfrm>
          <a:prstGeom prst="ellipse">
            <a:avLst/>
          </a:prstGeom>
          <a:noFill/>
          <a:ln w="57150">
            <a:solidFill>
              <a:srgbClr val="A2B969"/>
            </a:solidFill>
            <a:miter lim="400000"/>
          </a:ln>
        </p:spPr>
        <p:txBody>
          <a:bodyPr lIns="38100" tIns="38100" rIns="38100" bIns="38100" anchor="ctr"/>
          <a:lstStyle/>
          <a:p>
            <a:endParaRPr lang="en-SG" sz="3000" kern="0" dirty="0">
              <a:solidFill>
                <a:srgbClr val="FFFFFF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082E86A-5DA7-79DE-19EF-BB48BD99EF2C}"/>
              </a:ext>
            </a:extLst>
          </p:cNvPr>
          <p:cNvSpPr/>
          <p:nvPr/>
        </p:nvSpPr>
        <p:spPr>
          <a:xfrm>
            <a:off x="6975670" y="3429000"/>
            <a:ext cx="2204670" cy="2238585"/>
          </a:xfrm>
          <a:prstGeom prst="ellipse">
            <a:avLst/>
          </a:prstGeom>
          <a:noFill/>
          <a:ln w="57150">
            <a:solidFill>
              <a:srgbClr val="F7C6A5"/>
            </a:solidFill>
            <a:prstDash val="dash"/>
            <a:miter lim="400000"/>
          </a:ln>
        </p:spPr>
        <p:txBody>
          <a:bodyPr lIns="38100" tIns="38100" rIns="38100" bIns="38100" anchor="ctr"/>
          <a:lstStyle/>
          <a:p>
            <a:endParaRPr lang="en-SG" sz="3000" kern="0" dirty="0">
              <a:solidFill>
                <a:srgbClr val="FFFFFF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F5B737-741C-FF55-3C0C-3600C6C85E92}"/>
              </a:ext>
            </a:extLst>
          </p:cNvPr>
          <p:cNvSpPr txBox="1"/>
          <p:nvPr/>
        </p:nvSpPr>
        <p:spPr>
          <a:xfrm>
            <a:off x="6061129" y="5164291"/>
            <a:ext cx="11589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600" b="1" dirty="0"/>
              <a:t>Updated release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5B74EDD-0DCB-01D8-F3BD-92B6287EFEBC}"/>
              </a:ext>
            </a:extLst>
          </p:cNvPr>
          <p:cNvSpPr/>
          <p:nvPr/>
        </p:nvSpPr>
        <p:spPr>
          <a:xfrm rot="2099806" flipV="1">
            <a:off x="5107358" y="2647225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4CC1EF"/>
          </a:solidFill>
          <a:ln w="12700"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DD4765-E7EA-ADE3-7007-6ADA97D9DD1F}"/>
              </a:ext>
            </a:extLst>
          </p:cNvPr>
          <p:cNvSpPr/>
          <p:nvPr/>
        </p:nvSpPr>
        <p:spPr>
          <a:xfrm rot="5630094" flipV="1">
            <a:off x="3411493" y="3938524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4CC1EF"/>
          </a:solidFill>
          <a:ln w="12700"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9D3A88-9B8F-998F-0E35-6FB276191997}"/>
              </a:ext>
            </a:extLst>
          </p:cNvPr>
          <p:cNvSpPr txBox="1"/>
          <p:nvPr/>
        </p:nvSpPr>
        <p:spPr>
          <a:xfrm>
            <a:off x="1890944" y="1287972"/>
            <a:ext cx="2614907" cy="1077218"/>
          </a:xfrm>
          <a:prstGeom prst="rect">
            <a:avLst/>
          </a:prstGeom>
          <a:solidFill>
            <a:srgbClr val="A2B969">
              <a:alpha val="40000"/>
            </a:srgb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1600" b="1"/>
            </a:lvl1pPr>
          </a:lstStyle>
          <a:p>
            <a:r>
              <a:rPr lang="en-SG" dirty="0"/>
              <a:t>Transmission line details</a:t>
            </a:r>
          </a:p>
          <a:p>
            <a:r>
              <a:rPr lang="en-SG" dirty="0"/>
              <a:t>Electricity demand</a:t>
            </a:r>
          </a:p>
          <a:p>
            <a:r>
              <a:rPr lang="en-SG" dirty="0"/>
              <a:t>Thermal generator parameters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EA29355-00CD-120D-743C-847497E1BDB8}"/>
              </a:ext>
            </a:extLst>
          </p:cNvPr>
          <p:cNvSpPr/>
          <p:nvPr/>
        </p:nvSpPr>
        <p:spPr>
          <a:xfrm rot="5616727" flipV="1">
            <a:off x="4827261" y="1295154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A2B969"/>
          </a:solidFill>
          <a:ln w="12700">
            <a:solidFill>
              <a:srgbClr val="A2B969"/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85D708-CACF-AA1E-35D1-B4F98A9F1982}"/>
              </a:ext>
            </a:extLst>
          </p:cNvPr>
          <p:cNvSpPr txBox="1"/>
          <p:nvPr/>
        </p:nvSpPr>
        <p:spPr>
          <a:xfrm>
            <a:off x="8415822" y="1276827"/>
            <a:ext cx="2857201" cy="1077218"/>
          </a:xfrm>
          <a:prstGeom prst="rect">
            <a:avLst/>
          </a:prstGeom>
          <a:solidFill>
            <a:srgbClr val="A2B969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b="1" dirty="0"/>
              <a:t>System operating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b="1" dirty="0"/>
              <a:t>CO</a:t>
            </a:r>
            <a:r>
              <a:rPr lang="en-SG" sz="1600" b="1" baseline="-25000" dirty="0"/>
              <a:t>2</a:t>
            </a:r>
            <a:r>
              <a:rPr lang="en-SG" sz="1600" b="1" dirty="0"/>
              <a:t> emissions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b="1" dirty="0"/>
              <a:t>Energy generation mix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b="1" dirty="0"/>
              <a:t>Transmission line usage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9C36E31-7A7E-B50B-092A-6C33D14EA5C6}"/>
              </a:ext>
            </a:extLst>
          </p:cNvPr>
          <p:cNvSpPr/>
          <p:nvPr/>
        </p:nvSpPr>
        <p:spPr>
          <a:xfrm rot="4787173" flipV="1">
            <a:off x="7853652" y="1249844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A2B969"/>
          </a:solidFill>
          <a:ln w="12700">
            <a:solidFill>
              <a:srgbClr val="A2B969"/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E37F875-8992-3BEC-D185-C5C6AF07992B}"/>
              </a:ext>
            </a:extLst>
          </p:cNvPr>
          <p:cNvSpPr/>
          <p:nvPr/>
        </p:nvSpPr>
        <p:spPr>
          <a:xfrm rot="7499806" flipV="1">
            <a:off x="7622265" y="2639837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F7C6A5"/>
          </a:solidFill>
          <a:ln w="12700">
            <a:noFill/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endParaRPr sz="3000" kern="0">
              <a:solidFill>
                <a:srgbClr val="FFFFFF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585B2C0-994F-9B83-838E-F93EC378DC45}"/>
              </a:ext>
            </a:extLst>
          </p:cNvPr>
          <p:cNvSpPr/>
          <p:nvPr/>
        </p:nvSpPr>
        <p:spPr>
          <a:xfrm rot="16003858" flipV="1">
            <a:off x="6465434" y="4669284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F7C6A5"/>
          </a:solidFill>
          <a:ln w="12700">
            <a:noFill/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endParaRPr sz="3000" kern="0">
              <a:solidFill>
                <a:srgbClr val="FFFF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D6B266-0A13-32AF-C34A-B4884D21BDB5}"/>
              </a:ext>
            </a:extLst>
          </p:cNvPr>
          <p:cNvSpPr txBox="1"/>
          <p:nvPr/>
        </p:nvSpPr>
        <p:spPr>
          <a:xfrm>
            <a:off x="5846228" y="3786571"/>
            <a:ext cx="1391187" cy="584775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521616"/>
              </a:avLst>
            </a:prstTxWarp>
            <a:spAutoFit/>
          </a:bodyPr>
          <a:lstStyle/>
          <a:p>
            <a:pPr algn="ctr"/>
            <a:r>
              <a:rPr lang="en-SG" sz="1600" b="1" dirty="0"/>
              <a:t>Available </a:t>
            </a:r>
          </a:p>
          <a:p>
            <a:pPr algn="ctr"/>
            <a:r>
              <a:rPr lang="en-SG" sz="1600" b="1" dirty="0"/>
              <a:t>hydropower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3F61473-A5D0-643B-40EC-E6B88D6813CA}"/>
              </a:ext>
            </a:extLst>
          </p:cNvPr>
          <p:cNvSpPr/>
          <p:nvPr/>
        </p:nvSpPr>
        <p:spPr>
          <a:xfrm rot="5104694" flipV="1">
            <a:off x="6480793" y="3555685"/>
            <a:ext cx="216242" cy="890355"/>
          </a:xfrm>
          <a:custGeom>
            <a:avLst/>
            <a:gdLst>
              <a:gd name="connsiteX0" fmla="*/ 71627 w 216242"/>
              <a:gd name="connsiteY0" fmla="*/ 838249 h 890355"/>
              <a:gd name="connsiteX1" fmla="*/ 81655 w 216242"/>
              <a:gd name="connsiteY1" fmla="*/ 846165 h 890355"/>
              <a:gd name="connsiteX2" fmla="*/ 176720 w 216242"/>
              <a:gd name="connsiteY2" fmla="*/ 884463 h 890355"/>
              <a:gd name="connsiteX3" fmla="*/ 198280 w 216242"/>
              <a:gd name="connsiteY3" fmla="*/ 874487 h 890355"/>
              <a:gd name="connsiteX4" fmla="*/ 215691 w 216242"/>
              <a:gd name="connsiteY4" fmla="*/ 772684 h 890355"/>
              <a:gd name="connsiteX5" fmla="*/ 185932 w 216242"/>
              <a:gd name="connsiteY5" fmla="*/ 750875 h 890355"/>
              <a:gd name="connsiteX6" fmla="*/ 158379 w 216242"/>
              <a:gd name="connsiteY6" fmla="*/ 765034 h 890355"/>
              <a:gd name="connsiteX7" fmla="*/ 78006 w 216242"/>
              <a:gd name="connsiteY7" fmla="*/ 156077 h 890355"/>
              <a:gd name="connsiteX8" fmla="*/ 99658 w 216242"/>
              <a:gd name="connsiteY8" fmla="*/ 60287 h 890355"/>
              <a:gd name="connsiteX9" fmla="*/ 115933 w 216242"/>
              <a:gd name="connsiteY9" fmla="*/ 7067 h 890355"/>
              <a:gd name="connsiteX10" fmla="*/ 48004 w 216242"/>
              <a:gd name="connsiteY10" fmla="*/ 0 h 890355"/>
              <a:gd name="connsiteX11" fmla="*/ 38856 w 216242"/>
              <a:gd name="connsiteY11" fmla="*/ 29916 h 890355"/>
              <a:gd name="connsiteX12" fmla="*/ 17205 w 216242"/>
              <a:gd name="connsiteY12" fmla="*/ 125705 h 890355"/>
              <a:gd name="connsiteX13" fmla="*/ 103252 w 216242"/>
              <a:gd name="connsiteY13" fmla="*/ 793212 h 890355"/>
              <a:gd name="connsiteX14" fmla="*/ 78814 w 216242"/>
              <a:gd name="connsiteY14" fmla="*/ 806892 h 890355"/>
              <a:gd name="connsiteX15" fmla="*/ 71627 w 216242"/>
              <a:gd name="connsiteY15" fmla="*/ 838249 h 89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242" h="890355">
                <a:moveTo>
                  <a:pt x="71627" y="838249"/>
                </a:moveTo>
                <a:cubicBezTo>
                  <a:pt x="73901" y="841568"/>
                  <a:pt x="77232" y="844362"/>
                  <a:pt x="81655" y="846165"/>
                </a:cubicBezTo>
                <a:lnTo>
                  <a:pt x="176720" y="884463"/>
                </a:lnTo>
                <a:cubicBezTo>
                  <a:pt x="181940" y="896850"/>
                  <a:pt x="197018" y="887870"/>
                  <a:pt x="198280" y="874487"/>
                </a:cubicBezTo>
                <a:lnTo>
                  <a:pt x="215691" y="772684"/>
                </a:lnTo>
                <a:cubicBezTo>
                  <a:pt x="219705" y="755615"/>
                  <a:pt x="201011" y="741894"/>
                  <a:pt x="185932" y="750875"/>
                </a:cubicBezTo>
                <a:lnTo>
                  <a:pt x="158379" y="765034"/>
                </a:lnTo>
                <a:cubicBezTo>
                  <a:pt x="69060" y="570563"/>
                  <a:pt x="43183" y="359684"/>
                  <a:pt x="78006" y="156077"/>
                </a:cubicBezTo>
                <a:cubicBezTo>
                  <a:pt x="82771" y="122301"/>
                  <a:pt x="91267" y="91216"/>
                  <a:pt x="99658" y="60287"/>
                </a:cubicBezTo>
                <a:lnTo>
                  <a:pt x="115933" y="7067"/>
                </a:lnTo>
                <a:lnTo>
                  <a:pt x="48004" y="0"/>
                </a:lnTo>
                <a:lnTo>
                  <a:pt x="38856" y="29916"/>
                </a:lnTo>
                <a:cubicBezTo>
                  <a:pt x="30361" y="61002"/>
                  <a:pt x="22480" y="95255"/>
                  <a:pt x="17205" y="125705"/>
                </a:cubicBezTo>
                <a:cubicBezTo>
                  <a:pt x="-21611" y="346518"/>
                  <a:pt x="4493" y="580478"/>
                  <a:pt x="103252" y="793212"/>
                </a:cubicBezTo>
                <a:lnTo>
                  <a:pt x="78814" y="806892"/>
                </a:lnTo>
                <a:cubicBezTo>
                  <a:pt x="67505" y="813628"/>
                  <a:pt x="64805" y="828294"/>
                  <a:pt x="71627" y="838249"/>
                </a:cubicBezTo>
                <a:close/>
              </a:path>
            </a:pathLst>
          </a:custGeom>
          <a:solidFill>
            <a:srgbClr val="F7C6A5"/>
          </a:solidFill>
          <a:ln w="12700"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59223CA-A324-5BDE-26EE-4560C8953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85" y="4713885"/>
            <a:ext cx="3082436" cy="194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835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3" grpId="0"/>
      <p:bldP spid="16" grpId="0" animBg="1"/>
      <p:bldP spid="24" grpId="0" animBg="1"/>
      <p:bldP spid="25" grpId="0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12" grpId="0" animBg="1"/>
      <p:bldP spid="14" grpId="0"/>
      <p:bldP spid="1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640576-792A-44C2-9253-2E8F1C681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34</a:t>
            </a:fld>
            <a:endParaRPr lang="en-S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62C0884-2CED-43EC-86C1-E4E18DF50693}"/>
                  </a:ext>
                </a:extLst>
              </p:cNvPr>
              <p:cNvSpPr txBox="1"/>
              <p:nvPr/>
            </p:nvSpPr>
            <p:spPr>
              <a:xfrm>
                <a:off x="322130" y="1664351"/>
                <a:ext cx="8028634" cy="2012154"/>
              </a:xfrm>
              <a:prstGeom prst="rect">
                <a:avLst/>
              </a:prstGeom>
              <a:solidFill>
                <a:srgbClr val="FFFFFF">
                  <a:alpha val="85098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SG" sz="2000" b="0" dirty="0">
                    <a:latin typeface="Cambria Math" panose="02040503050406030204" pitchFamily="18" charset="0"/>
                  </a:rPr>
                  <a:t>Mass balance equation: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  <m:sup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  <m:r>
                      <a:rPr lang="en-SG" sz="2000" b="0" i="0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SG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  <m:sup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  <m:sup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  <m:r>
                      <a:rPr lang="en-SG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𝑠𝑝𝑖𝑙𝑙</m:t>
                        </m:r>
                      </m:e>
                      <m:sub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SG" sz="2000" dirty="0"/>
                  <a:t> </a:t>
                </a:r>
                <a14:m>
                  <m:oMath xmlns:m="http://schemas.openxmlformats.org/officeDocument/2006/math">
                    <m:r>
                      <a:rPr lang="en-SG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𝑒𝑣𝑎𝑝𝑜𝑟𝑎𝑡𝑖𝑜𝑛</m:t>
                        </m:r>
                      </m:e>
                      <m:sub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sz="2000" dirty="0"/>
              </a:p>
              <a:p>
                <a:pPr algn="ctr"/>
                <a:endParaRPr lang="en-SG" sz="2000" dirty="0"/>
              </a:p>
              <a:p>
                <a:r>
                  <a:rPr lang="en-SG" sz="2000" dirty="0"/>
                  <a:t>			</a:t>
                </a:r>
                <a:r>
                  <a:rPr lang="en-SG" sz="2000" dirty="0" err="1"/>
                  <a:t>s.t.</a:t>
                </a:r>
                <a:r>
                  <a:rPr lang="en-SG" sz="2000" dirty="0"/>
                  <a:t> </a:t>
                </a:r>
                <a14:m>
                  <m:oMath xmlns:m="http://schemas.openxmlformats.org/officeDocument/2006/math"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SG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 </m:t>
                    </m:r>
                    <m:sSub>
                      <m:sSubPr>
                        <m:ctrlP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SG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≤ </m:t>
                    </m:r>
                    <m:sSub>
                      <m:sSubPr>
                        <m:ctrlP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𝑐𝑎𝑝</m:t>
                        </m:r>
                      </m:sub>
                    </m:sSub>
                  </m:oMath>
                </a14:m>
                <a:endParaRPr lang="en-SG" sz="2000" dirty="0"/>
              </a:p>
              <a:p>
                <a:pPr algn="ctr"/>
                <a:endParaRPr lang="en-SG" sz="2000" dirty="0"/>
              </a:p>
              <a:p>
                <a:r>
                  <a:rPr lang="en-SG" sz="2000" dirty="0">
                    <a:latin typeface="Cambria Math" panose="02040503050406030204" pitchFamily="18" charset="0"/>
                  </a:rPr>
                  <a:t>Hydropower equation: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  <m:sup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  <m:r>
                      <a:rPr lang="en-SG" sz="20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SG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SG" sz="2000" dirty="0"/>
                  <a:t> x </a:t>
                </a:r>
                <a14:m>
                  <m:oMath xmlns:m="http://schemas.openxmlformats.org/officeDocument/2006/math">
                    <m:r>
                      <a:rPr lang="en-SG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SG" sz="2000" dirty="0"/>
                  <a:t> x g x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  <m:sup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  <m:r>
                      <a:rPr lang="en-SG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SG" sz="2000" dirty="0"/>
                  <a:t>x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  <m:sup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endParaRPr lang="en-SG" sz="2000" dirty="0"/>
              </a:p>
              <a:p>
                <a:pPr algn="ctr"/>
                <a:endParaRPr lang="en-SG" sz="2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62C0884-2CED-43EC-86C1-E4E18DF506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130" y="1664351"/>
                <a:ext cx="8028634" cy="2012154"/>
              </a:xfrm>
              <a:prstGeom prst="rect">
                <a:avLst/>
              </a:prstGeom>
              <a:blipFill>
                <a:blip r:embed="rId2"/>
                <a:stretch>
                  <a:fillRect l="-835" t="-909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87FDD18-9796-489E-B736-388AC9176FFC}"/>
              </a:ext>
            </a:extLst>
          </p:cNvPr>
          <p:cNvSpPr txBox="1"/>
          <p:nvPr/>
        </p:nvSpPr>
        <p:spPr>
          <a:xfrm flipH="1">
            <a:off x="-2" y="21017"/>
            <a:ext cx="508756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Reservoir Operations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91C52C-3A2B-41DC-B27D-EF9D36DFCA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31" y="790458"/>
            <a:ext cx="3818732" cy="24065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62026D5-547B-FCEB-0D46-C0AA83D222E4}"/>
                  </a:ext>
                </a:extLst>
              </p:cNvPr>
              <p:cNvSpPr txBox="1"/>
              <p:nvPr/>
            </p:nvSpPr>
            <p:spPr>
              <a:xfrm>
                <a:off x="6424480" y="4299497"/>
                <a:ext cx="4076501" cy="7845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SG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SG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sSubSup>
                                <m:sSubSupPr>
                                  <m:ctrlPr>
                                    <a:rPr lang="en-SG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  <m:sup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p>
                              </m:sSubSup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en-SG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SG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SG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SG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p>
                              </m:sSubSup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Sup>
                                <m:sSubSupPr>
                                  <m:ctrlPr>
                                    <a:rPr lang="en-SG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SG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SG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SG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p>
                              </m:sSubSup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ctrlPr>
                                <a:rPr lang="en-SG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SG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  <m:sup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SG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𝐻𝑃</m:t>
                                  </m:r>
                                </m:e>
                                <m:sub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SG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p>
                              </m:sSubSup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en-SG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SG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  <m:r>
                                    <a:rPr lang="en-SG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SG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p>
                              </m:sSubSup>
                              <m:r>
                                <a:rPr lang="en-SG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func>
                    </m:oMath>
                  </m:oMathPara>
                </a14:m>
                <a:endParaRPr lang="en-SG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62026D5-547B-FCEB-0D46-C0AA83D222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4480" y="4299497"/>
                <a:ext cx="4076501" cy="7845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Oval 28">
            <a:extLst>
              <a:ext uri="{FF2B5EF4-FFF2-40B4-BE49-F238E27FC236}">
                <a16:creationId xmlns:a16="http://schemas.microsoft.com/office/drawing/2014/main" id="{15F09F1C-85A0-0895-6950-0DE180FBF9AC}"/>
              </a:ext>
            </a:extLst>
          </p:cNvPr>
          <p:cNvSpPr/>
          <p:nvPr/>
        </p:nvSpPr>
        <p:spPr>
          <a:xfrm>
            <a:off x="5070279" y="1679800"/>
            <a:ext cx="467555" cy="425372"/>
          </a:xfrm>
          <a:prstGeom prst="ellipse">
            <a:avLst/>
          </a:prstGeom>
          <a:noFill/>
          <a:ln w="38100">
            <a:solidFill>
              <a:srgbClr val="CC000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6F94559-AB42-E14E-4D61-93BE7A11E7ED}"/>
              </a:ext>
            </a:extLst>
          </p:cNvPr>
          <p:cNvCxnSpPr/>
          <p:nvPr/>
        </p:nvCxnSpPr>
        <p:spPr>
          <a:xfrm>
            <a:off x="1438934" y="5880289"/>
            <a:ext cx="9497290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74EDC2-536D-28B9-4566-CCE72F669B4D}"/>
              </a:ext>
            </a:extLst>
          </p:cNvPr>
          <p:cNvCxnSpPr/>
          <p:nvPr/>
        </p:nvCxnSpPr>
        <p:spPr>
          <a:xfrm>
            <a:off x="1868424" y="5672471"/>
            <a:ext cx="0" cy="415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3BB2A08-4780-7A55-105F-DA3760571570}"/>
              </a:ext>
            </a:extLst>
          </p:cNvPr>
          <p:cNvCxnSpPr/>
          <p:nvPr/>
        </p:nvCxnSpPr>
        <p:spPr>
          <a:xfrm>
            <a:off x="5646014" y="5672471"/>
            <a:ext cx="0" cy="415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2EF8C8E-E0DF-B434-6C44-65C23D277CE1}"/>
              </a:ext>
            </a:extLst>
          </p:cNvPr>
          <p:cNvCxnSpPr/>
          <p:nvPr/>
        </p:nvCxnSpPr>
        <p:spPr>
          <a:xfrm>
            <a:off x="2228642" y="5672471"/>
            <a:ext cx="0" cy="415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0A5FAC8-F3F0-6E8A-B3DE-30250209F725}"/>
              </a:ext>
            </a:extLst>
          </p:cNvPr>
          <p:cNvSpPr txBox="1"/>
          <p:nvPr/>
        </p:nvSpPr>
        <p:spPr>
          <a:xfrm>
            <a:off x="10718017" y="5956323"/>
            <a:ext cx="72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day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E71259-96B1-687A-7D9D-24EA998DD371}"/>
              </a:ext>
            </a:extLst>
          </p:cNvPr>
          <p:cNvSpPr txBox="1"/>
          <p:nvPr/>
        </p:nvSpPr>
        <p:spPr>
          <a:xfrm>
            <a:off x="1605190" y="6075344"/>
            <a:ext cx="52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i="1" dirty="0"/>
              <a:t>d</a:t>
            </a:r>
            <a:r>
              <a:rPr lang="en-SG" dirty="0"/>
              <a:t>-1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FF5D5F5-CCD4-6DA7-19AF-360C33C2ED9F}"/>
              </a:ext>
            </a:extLst>
          </p:cNvPr>
          <p:cNvSpPr txBox="1"/>
          <p:nvPr/>
        </p:nvSpPr>
        <p:spPr>
          <a:xfrm>
            <a:off x="2092026" y="6075344"/>
            <a:ext cx="52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i="1" dirty="0"/>
              <a:t>d</a:t>
            </a:r>
            <a:endParaRPr lang="en-SG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A8A7C3A-25CB-7DD5-F21E-24800B2F801D}"/>
              </a:ext>
            </a:extLst>
          </p:cNvPr>
          <p:cNvSpPr txBox="1"/>
          <p:nvPr/>
        </p:nvSpPr>
        <p:spPr>
          <a:xfrm>
            <a:off x="5261036" y="6098495"/>
            <a:ext cx="824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i="1" dirty="0"/>
              <a:t>d</a:t>
            </a:r>
            <a:r>
              <a:rPr lang="en-SG" dirty="0"/>
              <a:t>+</a:t>
            </a:r>
            <a:r>
              <a:rPr lang="en-SG" i="1" dirty="0"/>
              <a:t>H</a:t>
            </a:r>
            <a:r>
              <a:rPr lang="en-SG" dirty="0"/>
              <a:t>-1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08DCBCD-DD51-FB73-70F9-73035864D77D}"/>
              </a:ext>
            </a:extLst>
          </p:cNvPr>
          <p:cNvCxnSpPr>
            <a:cxnSpLocks/>
          </p:cNvCxnSpPr>
          <p:nvPr/>
        </p:nvCxnSpPr>
        <p:spPr>
          <a:xfrm>
            <a:off x="1868424" y="5177123"/>
            <a:ext cx="381837" cy="4193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7E3938D-9ADC-9504-1B77-9D93BC4FFC3A}"/>
              </a:ext>
            </a:extLst>
          </p:cNvPr>
          <p:cNvCxnSpPr>
            <a:cxnSpLocks/>
          </p:cNvCxnSpPr>
          <p:nvPr/>
        </p:nvCxnSpPr>
        <p:spPr>
          <a:xfrm>
            <a:off x="1868424" y="5177123"/>
            <a:ext cx="3392612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55B1306-3002-EA2B-B0DF-844C7F16D219}"/>
              </a:ext>
            </a:extLst>
          </p:cNvPr>
          <p:cNvCxnSpPr>
            <a:cxnSpLocks/>
          </p:cNvCxnSpPr>
          <p:nvPr/>
        </p:nvCxnSpPr>
        <p:spPr>
          <a:xfrm>
            <a:off x="2444442" y="5166012"/>
            <a:ext cx="381837" cy="4193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E069497-D1DC-B606-4705-AE1B59018E05}"/>
              </a:ext>
            </a:extLst>
          </p:cNvPr>
          <p:cNvCxnSpPr>
            <a:cxnSpLocks/>
          </p:cNvCxnSpPr>
          <p:nvPr/>
        </p:nvCxnSpPr>
        <p:spPr>
          <a:xfrm>
            <a:off x="5261036" y="5177854"/>
            <a:ext cx="381837" cy="4193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D13634E-F785-A8AB-EC40-643AC1771B21}"/>
              </a:ext>
            </a:extLst>
          </p:cNvPr>
          <p:cNvCxnSpPr>
            <a:cxnSpLocks/>
          </p:cNvCxnSpPr>
          <p:nvPr/>
        </p:nvCxnSpPr>
        <p:spPr>
          <a:xfrm>
            <a:off x="3020460" y="5177123"/>
            <a:ext cx="381837" cy="4193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C71B416-1D03-739A-5C42-950D17BF0815}"/>
              </a:ext>
            </a:extLst>
          </p:cNvPr>
          <p:cNvCxnSpPr>
            <a:cxnSpLocks/>
          </p:cNvCxnSpPr>
          <p:nvPr/>
        </p:nvCxnSpPr>
        <p:spPr>
          <a:xfrm>
            <a:off x="3569167" y="5175284"/>
            <a:ext cx="381837" cy="4193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DE874DA-B8BD-128F-1CFF-54EC3C4CCA21}"/>
              </a:ext>
            </a:extLst>
          </p:cNvPr>
          <p:cNvCxnSpPr>
            <a:cxnSpLocks/>
          </p:cNvCxnSpPr>
          <p:nvPr/>
        </p:nvCxnSpPr>
        <p:spPr>
          <a:xfrm>
            <a:off x="4140748" y="5163170"/>
            <a:ext cx="381837" cy="4193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C193E08-B589-4503-F95A-B05A48961330}"/>
              </a:ext>
            </a:extLst>
          </p:cNvPr>
          <p:cNvCxnSpPr>
            <a:cxnSpLocks/>
          </p:cNvCxnSpPr>
          <p:nvPr/>
        </p:nvCxnSpPr>
        <p:spPr>
          <a:xfrm>
            <a:off x="4716766" y="5175284"/>
            <a:ext cx="381837" cy="4193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FFD3433-04B8-0FE2-3358-DB02EC9E0BDE}"/>
                  </a:ext>
                </a:extLst>
              </p:cNvPr>
              <p:cNvSpPr txBox="1"/>
              <p:nvPr/>
            </p:nvSpPr>
            <p:spPr>
              <a:xfrm>
                <a:off x="1605189" y="4729615"/>
                <a:ext cx="454151" cy="3793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SG" sz="200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SG" sz="20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sz="20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  <m:sup>
                          <m:r>
                            <a:rPr lang="en-SG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SG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SG" sz="20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SG" sz="20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FFD3433-04B8-0FE2-3358-DB02EC9E0B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5189" y="4729615"/>
                <a:ext cx="454151" cy="379335"/>
              </a:xfrm>
              <a:prstGeom prst="rect">
                <a:avLst/>
              </a:prstGeom>
              <a:blipFill>
                <a:blip r:embed="rId5"/>
                <a:stretch>
                  <a:fillRect l="-20000" t="-1613" r="-6667" b="-19355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1F17D11-32DF-76C2-54A6-D3735A7CB3A6}"/>
                  </a:ext>
                </a:extLst>
              </p:cNvPr>
              <p:cNvSpPr txBox="1"/>
              <p:nvPr/>
            </p:nvSpPr>
            <p:spPr>
              <a:xfrm>
                <a:off x="5033960" y="4729615"/>
                <a:ext cx="454151" cy="3793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SG" sz="200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SG" sz="20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sz="20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SG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SG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  <m:sup>
                          <m:r>
                            <a:rPr lang="en-SG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SG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SG" sz="20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SG" sz="20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1F17D11-32DF-76C2-54A6-D3735A7CB3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3960" y="4729615"/>
                <a:ext cx="454151" cy="379335"/>
              </a:xfrm>
              <a:prstGeom prst="rect">
                <a:avLst/>
              </a:prstGeom>
              <a:blipFill>
                <a:blip r:embed="rId6"/>
                <a:stretch>
                  <a:fillRect l="-24324" t="-1613" r="-94595" b="-19355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Oval 54">
            <a:extLst>
              <a:ext uri="{FF2B5EF4-FFF2-40B4-BE49-F238E27FC236}">
                <a16:creationId xmlns:a16="http://schemas.microsoft.com/office/drawing/2014/main" id="{5914C290-D04E-FA38-F349-027FE98E980A}"/>
              </a:ext>
            </a:extLst>
          </p:cNvPr>
          <p:cNvSpPr/>
          <p:nvPr/>
        </p:nvSpPr>
        <p:spPr>
          <a:xfrm>
            <a:off x="6354144" y="4728995"/>
            <a:ext cx="376942" cy="347050"/>
          </a:xfrm>
          <a:prstGeom prst="ellipse">
            <a:avLst/>
          </a:prstGeom>
          <a:noFill/>
          <a:ln w="38100">
            <a:solidFill>
              <a:srgbClr val="CC000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FDF20F6-F910-CF7E-D5F3-E50F5350ECEE}"/>
              </a:ext>
            </a:extLst>
          </p:cNvPr>
          <p:cNvSpPr txBox="1"/>
          <p:nvPr/>
        </p:nvSpPr>
        <p:spPr>
          <a:xfrm>
            <a:off x="322130" y="4980838"/>
            <a:ext cx="1809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chemeClr val="accent2">
                    <a:lumMod val="75000"/>
                  </a:schemeClr>
                </a:solidFill>
              </a:rPr>
              <a:t>Streamflow forecast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79F1A8-2037-9434-E4E5-1933FFD50696}"/>
              </a:ext>
            </a:extLst>
          </p:cNvPr>
          <p:cNvSpPr txBox="1"/>
          <p:nvPr/>
        </p:nvSpPr>
        <p:spPr>
          <a:xfrm>
            <a:off x="3038840" y="924177"/>
            <a:ext cx="835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Storage</a:t>
            </a:r>
            <a:endParaRPr lang="en-SG" sz="1600" i="1" dirty="0">
              <a:solidFill>
                <a:schemeClr val="accent1"/>
              </a:solidFill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FB4E1EE7-ADAD-424A-1D47-A6E169D4CB68}"/>
              </a:ext>
            </a:extLst>
          </p:cNvPr>
          <p:cNvSpPr/>
          <p:nvPr/>
        </p:nvSpPr>
        <p:spPr>
          <a:xfrm rot="14720598">
            <a:off x="3420856" y="878830"/>
            <a:ext cx="612351" cy="1112993"/>
          </a:xfrm>
          <a:prstGeom prst="arc">
            <a:avLst>
              <a:gd name="adj1" fmla="val 16374637"/>
              <a:gd name="adj2" fmla="val 19081399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606979-8805-C380-D4C9-96C188750BBB}"/>
              </a:ext>
            </a:extLst>
          </p:cNvPr>
          <p:cNvSpPr txBox="1"/>
          <p:nvPr/>
        </p:nvSpPr>
        <p:spPr>
          <a:xfrm>
            <a:off x="4326092" y="786269"/>
            <a:ext cx="107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Inflow to reservoir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581C02-A60C-0ACC-EBDD-686284585DAB}"/>
              </a:ext>
            </a:extLst>
          </p:cNvPr>
          <p:cNvSpPr txBox="1"/>
          <p:nvPr/>
        </p:nvSpPr>
        <p:spPr>
          <a:xfrm>
            <a:off x="5453440" y="804844"/>
            <a:ext cx="1716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Controlled release from reservoir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C0F875-D1F3-648D-9A5C-9AFCFDF081F6}"/>
              </a:ext>
            </a:extLst>
          </p:cNvPr>
          <p:cNvSpPr txBox="1"/>
          <p:nvPr/>
        </p:nvSpPr>
        <p:spPr>
          <a:xfrm>
            <a:off x="1970771" y="3560970"/>
            <a:ext cx="15742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Hydropower produced from turbine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94A022-8447-4F99-6FCA-9B9489D76927}"/>
              </a:ext>
            </a:extLst>
          </p:cNvPr>
          <p:cNvSpPr txBox="1"/>
          <p:nvPr/>
        </p:nvSpPr>
        <p:spPr>
          <a:xfrm>
            <a:off x="3386444" y="3586369"/>
            <a:ext cx="1033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Turbine efficiency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B9E0B7-BD6C-D784-72E1-CDF81C5F578D}"/>
              </a:ext>
            </a:extLst>
          </p:cNvPr>
          <p:cNvSpPr txBox="1"/>
          <p:nvPr/>
        </p:nvSpPr>
        <p:spPr>
          <a:xfrm>
            <a:off x="4466132" y="3516267"/>
            <a:ext cx="837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Water density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1FAFCF-391C-6310-3467-782FEA96D4DA}"/>
              </a:ext>
            </a:extLst>
          </p:cNvPr>
          <p:cNvSpPr txBox="1"/>
          <p:nvPr/>
        </p:nvSpPr>
        <p:spPr>
          <a:xfrm>
            <a:off x="5703294" y="3527334"/>
            <a:ext cx="1033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Hydraulic head</a:t>
            </a:r>
          </a:p>
        </p:txBody>
      </p:sp>
      <p:sp>
        <p:nvSpPr>
          <p:cNvPr id="25" name="Arc 24">
            <a:extLst>
              <a:ext uri="{FF2B5EF4-FFF2-40B4-BE49-F238E27FC236}">
                <a16:creationId xmlns:a16="http://schemas.microsoft.com/office/drawing/2014/main" id="{83B838DA-76C7-1280-9C41-F900FAEC236E}"/>
              </a:ext>
            </a:extLst>
          </p:cNvPr>
          <p:cNvSpPr/>
          <p:nvPr/>
        </p:nvSpPr>
        <p:spPr>
          <a:xfrm rot="14720598">
            <a:off x="4863280" y="902002"/>
            <a:ext cx="612351" cy="1112993"/>
          </a:xfrm>
          <a:prstGeom prst="arc">
            <a:avLst>
              <a:gd name="adj1" fmla="val 16374637"/>
              <a:gd name="adj2" fmla="val 19081399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F0807C07-9D2D-D4D8-7930-36E562AB5227}"/>
              </a:ext>
            </a:extLst>
          </p:cNvPr>
          <p:cNvSpPr/>
          <p:nvPr/>
        </p:nvSpPr>
        <p:spPr>
          <a:xfrm rot="14720598">
            <a:off x="5667706" y="914411"/>
            <a:ext cx="612351" cy="1112993"/>
          </a:xfrm>
          <a:prstGeom prst="arc">
            <a:avLst>
              <a:gd name="adj1" fmla="val 16374637"/>
              <a:gd name="adj2" fmla="val 19081399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4" name="Arc 33">
            <a:extLst>
              <a:ext uri="{FF2B5EF4-FFF2-40B4-BE49-F238E27FC236}">
                <a16:creationId xmlns:a16="http://schemas.microsoft.com/office/drawing/2014/main" id="{BDFF5791-4251-6AED-C6AA-A6B8895B5269}"/>
              </a:ext>
            </a:extLst>
          </p:cNvPr>
          <p:cNvSpPr/>
          <p:nvPr/>
        </p:nvSpPr>
        <p:spPr>
          <a:xfrm rot="15524326">
            <a:off x="2845844" y="3032933"/>
            <a:ext cx="769472" cy="996722"/>
          </a:xfrm>
          <a:prstGeom prst="arc">
            <a:avLst>
              <a:gd name="adj1" fmla="val 16165238"/>
              <a:gd name="adj2" fmla="val 21188656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6" name="Arc 35">
            <a:extLst>
              <a:ext uri="{FF2B5EF4-FFF2-40B4-BE49-F238E27FC236}">
                <a16:creationId xmlns:a16="http://schemas.microsoft.com/office/drawing/2014/main" id="{3B26E68F-5EDC-72E1-35DA-C213B5625852}"/>
              </a:ext>
            </a:extLst>
          </p:cNvPr>
          <p:cNvSpPr/>
          <p:nvPr/>
        </p:nvSpPr>
        <p:spPr>
          <a:xfrm rot="14720598">
            <a:off x="4030272" y="2903995"/>
            <a:ext cx="612351" cy="1112993"/>
          </a:xfrm>
          <a:prstGeom prst="arc">
            <a:avLst>
              <a:gd name="adj1" fmla="val 16374637"/>
              <a:gd name="adj2" fmla="val 19081399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56E9D6FA-6D77-7F40-5A87-A79EC544E5AB}"/>
              </a:ext>
            </a:extLst>
          </p:cNvPr>
          <p:cNvSpPr/>
          <p:nvPr/>
        </p:nvSpPr>
        <p:spPr>
          <a:xfrm rot="20818907">
            <a:off x="4297330" y="3307769"/>
            <a:ext cx="612351" cy="1112993"/>
          </a:xfrm>
          <a:prstGeom prst="arc">
            <a:avLst>
              <a:gd name="adj1" fmla="val 16374637"/>
              <a:gd name="adj2" fmla="val 19081399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8" name="Arc 37">
            <a:extLst>
              <a:ext uri="{FF2B5EF4-FFF2-40B4-BE49-F238E27FC236}">
                <a16:creationId xmlns:a16="http://schemas.microsoft.com/office/drawing/2014/main" id="{F4858B19-B9AC-2B6E-E38E-DBF0F2F840A3}"/>
              </a:ext>
            </a:extLst>
          </p:cNvPr>
          <p:cNvSpPr/>
          <p:nvPr/>
        </p:nvSpPr>
        <p:spPr>
          <a:xfrm rot="20818907">
            <a:off x="5605599" y="3311655"/>
            <a:ext cx="612351" cy="1112993"/>
          </a:xfrm>
          <a:prstGeom prst="arc">
            <a:avLst>
              <a:gd name="adj1" fmla="val 16374637"/>
              <a:gd name="adj2" fmla="val 19081399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2247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5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8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 animBg="1"/>
      <p:bldP spid="30" grpId="0"/>
      <p:bldP spid="31" grpId="0"/>
      <p:bldP spid="32" grpId="0"/>
      <p:bldP spid="33" grpId="0"/>
      <p:bldP spid="53" grpId="0"/>
      <p:bldP spid="54" grpId="0"/>
      <p:bldP spid="55" grpId="0" animBg="1"/>
      <p:bldP spid="5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hart, treemap chart&#10;&#10;Description automatically generated">
            <a:extLst>
              <a:ext uri="{FF2B5EF4-FFF2-40B4-BE49-F238E27FC236}">
                <a16:creationId xmlns:a16="http://schemas.microsoft.com/office/drawing/2014/main" id="{4EB7F2A5-EDC0-32CB-6B30-5CB2B08EDE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9" t="6546" r="2294" b="7793"/>
          <a:stretch/>
        </p:blipFill>
        <p:spPr>
          <a:xfrm>
            <a:off x="6662058" y="3358664"/>
            <a:ext cx="5366062" cy="33360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1B0F27-10B5-2F0B-9B1D-D51B2F43D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64158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chemeClr val="accent5">
                    <a:lumMod val="50000"/>
                  </a:schemeClr>
                </a:solidFill>
                <a:ea typeface="+mn-ea"/>
                <a:cs typeface="+mn-cs"/>
              </a:rPr>
              <a:t>Experiments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4363-C1C5-A09D-1D81-0F75CC54C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35</a:t>
            </a:fld>
            <a:endParaRPr lang="en-SG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4950DB6-57F1-EAC3-86A9-C990F4BBB6AA}"/>
              </a:ext>
            </a:extLst>
          </p:cNvPr>
          <p:cNvSpPr txBox="1">
            <a:spLocks/>
          </p:cNvSpPr>
          <p:nvPr/>
        </p:nvSpPr>
        <p:spPr>
          <a:xfrm>
            <a:off x="350376" y="816190"/>
            <a:ext cx="6346372" cy="615649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Data: River discharge (</a:t>
            </a:r>
            <a:r>
              <a:rPr lang="en-US" dirty="0" err="1"/>
              <a:t>obs</a:t>
            </a:r>
            <a:r>
              <a:rPr lang="en-US" dirty="0"/>
              <a:t> &amp; forecast)</a:t>
            </a:r>
          </a:p>
          <a:p>
            <a:r>
              <a:rPr lang="en-US" dirty="0"/>
              <a:t>Simulation period: 2000-2019 (19 years)</a:t>
            </a:r>
          </a:p>
          <a:p>
            <a:r>
              <a:rPr lang="en-US" dirty="0"/>
              <a:t>Forecast horizon: 30 days</a:t>
            </a:r>
          </a:p>
          <a:p>
            <a:r>
              <a:rPr lang="en-US" dirty="0"/>
              <a:t>Forecast scenarios: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Perfect forecast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Climatology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11 forecast members + Ensemble mean</a:t>
            </a:r>
          </a:p>
          <a:p>
            <a:r>
              <a:rPr lang="en-US" dirty="0"/>
              <a:t>Skill measure: Symmetric Mean Absolute Percentage Error (SMAPE)</a:t>
            </a:r>
          </a:p>
          <a:p>
            <a:r>
              <a:rPr lang="en-SG" dirty="0"/>
              <a:t>Key performance metrics: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Available hydropower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Dispatched hydropower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Unused hydropower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System operating costs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</a:t>
            </a:r>
            <a:r>
              <a:rPr lang="en-US" baseline="-25000" dirty="0"/>
              <a:t>2</a:t>
            </a:r>
            <a:r>
              <a:rPr lang="en-US" dirty="0"/>
              <a:t> emissions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Number of N-1 violations</a:t>
            </a:r>
            <a:endParaRPr lang="en-S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1E76FD-65DA-8CB6-DD4B-C2B264628CE4}"/>
              </a:ext>
            </a:extLst>
          </p:cNvPr>
          <p:cNvSpPr txBox="1"/>
          <p:nvPr/>
        </p:nvSpPr>
        <p:spPr>
          <a:xfrm>
            <a:off x="6096000" y="2287788"/>
            <a:ext cx="494379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14 deterministic forecast scenarios x2</a:t>
            </a:r>
          </a:p>
          <a:p>
            <a:r>
              <a:rPr lang="en-SG" sz="2400" dirty="0"/>
              <a:t>(with &amp; w/o feedback)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9A55B07D-98AB-4E0D-E401-C265EDC900CE}"/>
              </a:ext>
            </a:extLst>
          </p:cNvPr>
          <p:cNvSpPr/>
          <p:nvPr/>
        </p:nvSpPr>
        <p:spPr>
          <a:xfrm>
            <a:off x="5764404" y="2106633"/>
            <a:ext cx="331595" cy="1325564"/>
          </a:xfrm>
          <a:prstGeom prst="rightBrace">
            <a:avLst>
              <a:gd name="adj1" fmla="val 17424"/>
              <a:gd name="adj2" fmla="val 52018"/>
            </a:avLst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FE90125-D74B-601C-1182-5F5B1C3F5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939" y="816190"/>
            <a:ext cx="723963" cy="5182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9429D11-BD72-3341-D5B8-695E7B6CA889}"/>
              </a:ext>
            </a:extLst>
          </p:cNvPr>
          <p:cNvSpPr txBox="1"/>
          <p:nvPr/>
        </p:nvSpPr>
        <p:spPr>
          <a:xfrm>
            <a:off x="7339902" y="521580"/>
            <a:ext cx="4371033" cy="1067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18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Global Flood Awareness System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18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  <a:hlinkClick r:id="rId4"/>
              </a:rPr>
              <a:t>https://cds.climate.copernicus.eu/cdsapp#!/dataset/cems-glofas-historical?tab=overview</a:t>
            </a:r>
            <a:r>
              <a:rPr lang="en-US" sz="18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259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B0F27-10B5-2F0B-9B1D-D51B2F43D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64158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chemeClr val="accent5">
                    <a:lumMod val="50000"/>
                  </a:schemeClr>
                </a:solidFill>
                <a:ea typeface="+mn-ea"/>
                <a:cs typeface="+mn-cs"/>
              </a:rPr>
              <a:t>Experiments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4363-C1C5-A09D-1D81-0F75CC54C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36</a:t>
            </a:fld>
            <a:endParaRPr lang="en-SG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4950DB6-57F1-EAC3-86A9-C990F4BBB6AA}"/>
              </a:ext>
            </a:extLst>
          </p:cNvPr>
          <p:cNvSpPr txBox="1">
            <a:spLocks/>
          </p:cNvSpPr>
          <p:nvPr/>
        </p:nvSpPr>
        <p:spPr>
          <a:xfrm>
            <a:off x="350376" y="816190"/>
            <a:ext cx="6346372" cy="615649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Data: River discharge (</a:t>
            </a:r>
            <a:r>
              <a:rPr lang="en-US" dirty="0" err="1"/>
              <a:t>obs</a:t>
            </a:r>
            <a:r>
              <a:rPr lang="en-US" dirty="0"/>
              <a:t> &amp; forecast)</a:t>
            </a:r>
          </a:p>
          <a:p>
            <a:r>
              <a:rPr lang="en-US" dirty="0"/>
              <a:t>Simulation period: 2000-2019 (19 years)</a:t>
            </a:r>
          </a:p>
          <a:p>
            <a:r>
              <a:rPr lang="en-US" dirty="0"/>
              <a:t>Forecast horizon: 30 days</a:t>
            </a:r>
          </a:p>
          <a:p>
            <a:r>
              <a:rPr lang="en-US" dirty="0"/>
              <a:t>Forecast scenarios: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Perfect forecasts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Climatology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11 forecast members + Ensemble mean</a:t>
            </a:r>
          </a:p>
          <a:p>
            <a:r>
              <a:rPr lang="en-US" dirty="0"/>
              <a:t>Skill measure: Symmetric Mean Absolute Percentage Error (SMAPE)</a:t>
            </a:r>
          </a:p>
          <a:p>
            <a:r>
              <a:rPr lang="en-SG" dirty="0"/>
              <a:t>Key performance metrics: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Available hydropower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Dispatched hydropower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Unused hydropower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System operating costs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</a:t>
            </a:r>
            <a:r>
              <a:rPr lang="en-US" baseline="-25000" dirty="0"/>
              <a:t>2</a:t>
            </a:r>
            <a:r>
              <a:rPr lang="en-US" dirty="0"/>
              <a:t> emissions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Number of N-1 violations</a:t>
            </a:r>
            <a:endParaRPr lang="en-S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1E76FD-65DA-8CB6-DD4B-C2B264628CE4}"/>
              </a:ext>
            </a:extLst>
          </p:cNvPr>
          <p:cNvSpPr txBox="1"/>
          <p:nvPr/>
        </p:nvSpPr>
        <p:spPr>
          <a:xfrm>
            <a:off x="6096000" y="2287788"/>
            <a:ext cx="494379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14 deterministic forecast scenarios x2</a:t>
            </a:r>
          </a:p>
          <a:p>
            <a:r>
              <a:rPr lang="en-SG" sz="2400" dirty="0"/>
              <a:t>(with &amp; w/o feedback)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9A55B07D-98AB-4E0D-E401-C265EDC900CE}"/>
              </a:ext>
            </a:extLst>
          </p:cNvPr>
          <p:cNvSpPr/>
          <p:nvPr/>
        </p:nvSpPr>
        <p:spPr>
          <a:xfrm>
            <a:off x="5764404" y="2106633"/>
            <a:ext cx="331595" cy="1325564"/>
          </a:xfrm>
          <a:prstGeom prst="rightBrace">
            <a:avLst>
              <a:gd name="adj1" fmla="val 17424"/>
              <a:gd name="adj2" fmla="val 52018"/>
            </a:avLst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FE90125-D74B-601C-1182-5F5B1C3F5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5939" y="816190"/>
            <a:ext cx="723963" cy="5182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9429D11-BD72-3341-D5B8-695E7B6CA889}"/>
              </a:ext>
            </a:extLst>
          </p:cNvPr>
          <p:cNvSpPr txBox="1"/>
          <p:nvPr/>
        </p:nvSpPr>
        <p:spPr>
          <a:xfrm>
            <a:off x="7339902" y="521580"/>
            <a:ext cx="4371033" cy="1067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18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Global Flood Awareness System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18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  <a:hlinkClick r:id="rId3"/>
              </a:rPr>
              <a:t>https://cds.climate.copernicus.eu/cdsapp#!/dataset/cems-glofas-historical?tab=overview</a:t>
            </a:r>
            <a:r>
              <a:rPr lang="en-US" sz="18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B096A-8196-4F82-43E5-A749F8982B5A}"/>
              </a:ext>
            </a:extLst>
          </p:cNvPr>
          <p:cNvSpPr txBox="1">
            <a:spLocks/>
          </p:cNvSpPr>
          <p:nvPr/>
        </p:nvSpPr>
        <p:spPr>
          <a:xfrm>
            <a:off x="5104108" y="4072177"/>
            <a:ext cx="6927574" cy="25174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sz="2400" dirty="0"/>
              <a:t>Scope of Analysis</a:t>
            </a:r>
          </a:p>
          <a:p>
            <a:pPr marL="514350" indent="-514350">
              <a:buFont typeface="+mj-lt"/>
              <a:buAutoNum type="romanUcPeriod"/>
            </a:pPr>
            <a:r>
              <a:rPr lang="en-SG" sz="2400" dirty="0"/>
              <a:t>Different operating schemes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SG" sz="2000" dirty="0"/>
              <a:t>No forecast vs. Perfect vs. Climatology vs. Ensemble mean</a:t>
            </a:r>
          </a:p>
          <a:p>
            <a:pPr marL="514350" indent="-514350">
              <a:buFont typeface="+mj-lt"/>
              <a:buAutoNum type="romanUcPeriod"/>
            </a:pPr>
            <a:r>
              <a:rPr lang="en-SG" sz="2400" dirty="0"/>
              <a:t>Forecasts with different skills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SG" sz="2000" dirty="0"/>
              <a:t>11 forecast members</a:t>
            </a:r>
          </a:p>
          <a:p>
            <a:pPr marL="514350" indent="-514350">
              <a:buFont typeface="+mj-lt"/>
              <a:buAutoNum type="romanUcPeriod"/>
            </a:pPr>
            <a:r>
              <a:rPr lang="en-SG" sz="2400" dirty="0"/>
              <a:t>Inclusion of operational flexibility (feedback)</a:t>
            </a:r>
          </a:p>
        </p:txBody>
      </p:sp>
    </p:spTree>
    <p:extLst>
      <p:ext uri="{BB962C8B-B14F-4D97-AF65-F5344CB8AC3E}">
        <p14:creationId xmlns:p14="http://schemas.microsoft.com/office/powerpoint/2010/main" val="9661068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26B719-17A2-4CD6-B4C6-C6BC1E2E8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37</a:t>
            </a:fld>
            <a:endParaRPr lang="en-SG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9308A14-C684-1969-1BFE-E724193AA62B}"/>
              </a:ext>
            </a:extLst>
          </p:cNvPr>
          <p:cNvGrpSpPr/>
          <p:nvPr/>
        </p:nvGrpSpPr>
        <p:grpSpPr>
          <a:xfrm>
            <a:off x="1071716" y="590814"/>
            <a:ext cx="9940414" cy="5185453"/>
            <a:chOff x="123428" y="-1234590"/>
            <a:chExt cx="11621507" cy="665283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85550E7-1266-9843-ED9D-F544D1244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3524" y="-1234590"/>
              <a:ext cx="11583404" cy="633276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60C5C50-8F19-69AB-DD43-86A6F88800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3428" y="5098179"/>
              <a:ext cx="11621507" cy="320068"/>
            </a:xfrm>
            <a:prstGeom prst="rect">
              <a:avLst/>
            </a:prstGeom>
          </p:spPr>
        </p:pic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B2663157-AB14-140A-38D4-F99FB1533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2959510" cy="864158"/>
          </a:xfrm>
        </p:spPr>
        <p:txBody>
          <a:bodyPr/>
          <a:lstStyle/>
          <a:p>
            <a:r>
              <a:rPr lang="en-SG" dirty="0"/>
              <a:t>Result 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A249FA-5AEA-6E22-D910-3651029A4B1D}"/>
              </a:ext>
            </a:extLst>
          </p:cNvPr>
          <p:cNvSpPr txBox="1"/>
          <p:nvPr/>
        </p:nvSpPr>
        <p:spPr>
          <a:xfrm>
            <a:off x="1834615" y="6235170"/>
            <a:ext cx="9099703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Hydropower production </a:t>
            </a:r>
            <a:r>
              <a:rPr lang="en-SG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≠</a:t>
            </a:r>
            <a:r>
              <a:rPr lang="en-SG" dirty="0"/>
              <a:t> Hydropower dispatched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C0EE7AE-7501-3B10-C559-B4237E9C2FEB}"/>
              </a:ext>
            </a:extLst>
          </p:cNvPr>
          <p:cNvSpPr/>
          <p:nvPr/>
        </p:nvSpPr>
        <p:spPr>
          <a:xfrm>
            <a:off x="4950077" y="881199"/>
            <a:ext cx="4319551" cy="493598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1A2DCD21-05B8-F556-126E-97DEC7C10BB3}"/>
              </a:ext>
            </a:extLst>
          </p:cNvPr>
          <p:cNvSpPr/>
          <p:nvPr/>
        </p:nvSpPr>
        <p:spPr>
          <a:xfrm rot="1703799" flipH="1">
            <a:off x="7590978" y="189021"/>
            <a:ext cx="1476000" cy="2124000"/>
          </a:xfrm>
          <a:prstGeom prst="arc">
            <a:avLst>
              <a:gd name="adj1" fmla="val 16376792"/>
              <a:gd name="adj2" fmla="val 500024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6C6F4E-6AD2-36DF-A0E8-012125970C8D}"/>
              </a:ext>
            </a:extLst>
          </p:cNvPr>
          <p:cNvSpPr txBox="1"/>
          <p:nvPr/>
        </p:nvSpPr>
        <p:spPr>
          <a:xfrm>
            <a:off x="8668575" y="0"/>
            <a:ext cx="3039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Forecasts reduce hydropower over-production</a:t>
            </a:r>
            <a:endParaRPr lang="en-SG" dirty="0">
              <a:solidFill>
                <a:srgbClr val="0070C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48EDE5-06C1-8341-59C3-109CE11420C7}"/>
              </a:ext>
            </a:extLst>
          </p:cNvPr>
          <p:cNvSpPr txBox="1"/>
          <p:nvPr/>
        </p:nvSpPr>
        <p:spPr>
          <a:xfrm>
            <a:off x="8984255" y="586401"/>
            <a:ext cx="2642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Post-monsoon: Nov-Jan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7124C11-405E-3EEE-F98C-540108025144}"/>
              </a:ext>
            </a:extLst>
          </p:cNvPr>
          <p:cNvSpPr/>
          <p:nvPr/>
        </p:nvSpPr>
        <p:spPr>
          <a:xfrm>
            <a:off x="9950171" y="1186154"/>
            <a:ext cx="816724" cy="4216339"/>
          </a:xfrm>
          <a:prstGeom prst="roundRect">
            <a:avLst/>
          </a:prstGeom>
          <a:noFill/>
          <a:ln w="28575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B26A9E7-ADE0-132C-3574-1361144F67B1}"/>
              </a:ext>
            </a:extLst>
          </p:cNvPr>
          <p:cNvSpPr/>
          <p:nvPr/>
        </p:nvSpPr>
        <p:spPr>
          <a:xfrm>
            <a:off x="2112383" y="3626093"/>
            <a:ext cx="678426" cy="1772079"/>
          </a:xfrm>
          <a:prstGeom prst="roundRect">
            <a:avLst/>
          </a:prstGeom>
          <a:noFill/>
          <a:ln w="28575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357BBFE2-5734-653F-BD3C-F258D48805E1}"/>
              </a:ext>
            </a:extLst>
          </p:cNvPr>
          <p:cNvSpPr/>
          <p:nvPr/>
        </p:nvSpPr>
        <p:spPr>
          <a:xfrm rot="3062026" flipH="1">
            <a:off x="10512856" y="1681109"/>
            <a:ext cx="1374717" cy="429692"/>
          </a:xfrm>
          <a:prstGeom prst="arc">
            <a:avLst>
              <a:gd name="adj1" fmla="val 16376792"/>
              <a:gd name="adj2" fmla="val 21558809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9C1B72-FCA4-4E6F-472A-4E9A4FC7051E}"/>
              </a:ext>
            </a:extLst>
          </p:cNvPr>
          <p:cNvSpPr txBox="1"/>
          <p:nvPr/>
        </p:nvSpPr>
        <p:spPr>
          <a:xfrm>
            <a:off x="10934318" y="1720691"/>
            <a:ext cx="1341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Sustained hydropower supply </a:t>
            </a:r>
            <a:endParaRPr lang="en-SG" dirty="0">
              <a:solidFill>
                <a:srgbClr val="0070C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A15ED3-1FB3-707B-0DC9-CF10F451C8AD}"/>
              </a:ext>
            </a:extLst>
          </p:cNvPr>
          <p:cNvSpPr txBox="1"/>
          <p:nvPr/>
        </p:nvSpPr>
        <p:spPr>
          <a:xfrm>
            <a:off x="162571" y="4562552"/>
            <a:ext cx="1341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Sustained hydropower supply </a:t>
            </a:r>
            <a:endParaRPr lang="en-SG" dirty="0">
              <a:solidFill>
                <a:srgbClr val="0070C0"/>
              </a:solidFill>
            </a:endParaRP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8A083CC4-B2B9-4373-3FBB-94D3C4F1FB9D}"/>
              </a:ext>
            </a:extLst>
          </p:cNvPr>
          <p:cNvSpPr/>
          <p:nvPr/>
        </p:nvSpPr>
        <p:spPr>
          <a:xfrm rot="18537974">
            <a:off x="406385" y="4419965"/>
            <a:ext cx="2103681" cy="867878"/>
          </a:xfrm>
          <a:prstGeom prst="arc">
            <a:avLst>
              <a:gd name="adj1" fmla="val 16376792"/>
              <a:gd name="adj2" fmla="val 187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9B46821-B6C8-6732-B835-1E2E239C8D4D}"/>
              </a:ext>
            </a:extLst>
          </p:cNvPr>
          <p:cNvSpPr/>
          <p:nvPr/>
        </p:nvSpPr>
        <p:spPr>
          <a:xfrm>
            <a:off x="2807998" y="927855"/>
            <a:ext cx="2133484" cy="493598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FF5177F-5941-34CA-B7F3-D95EEC47E45F}"/>
              </a:ext>
            </a:extLst>
          </p:cNvPr>
          <p:cNvSpPr txBox="1"/>
          <p:nvPr/>
        </p:nvSpPr>
        <p:spPr>
          <a:xfrm>
            <a:off x="5199513" y="972625"/>
            <a:ext cx="2440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Monsoon:  May-Oct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9F3195-8C85-B290-7530-2475360D6E60}"/>
              </a:ext>
            </a:extLst>
          </p:cNvPr>
          <p:cNvSpPr txBox="1"/>
          <p:nvPr/>
        </p:nvSpPr>
        <p:spPr>
          <a:xfrm>
            <a:off x="2810257" y="503645"/>
            <a:ext cx="2769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Pre-monsoon: Feb-Apr</a:t>
            </a:r>
          </a:p>
        </p:txBody>
      </p:sp>
    </p:spTree>
    <p:extLst>
      <p:ext uri="{BB962C8B-B14F-4D97-AF65-F5344CB8AC3E}">
        <p14:creationId xmlns:p14="http://schemas.microsoft.com/office/powerpoint/2010/main" val="758700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10" grpId="0"/>
      <p:bldP spid="11" grpId="0"/>
      <p:bldP spid="12" grpId="0" animBg="1"/>
      <p:bldP spid="13" grpId="0" animBg="1"/>
      <p:bldP spid="14" grpId="0" animBg="1"/>
      <p:bldP spid="15" grpId="0"/>
      <p:bldP spid="16" grpId="0"/>
      <p:bldP spid="17" grpId="0" animBg="1"/>
      <p:bldP spid="18" grpId="0" animBg="1"/>
      <p:bldP spid="2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26B719-17A2-4CD6-B4C6-C6BC1E2E8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38</a:t>
            </a:fld>
            <a:endParaRPr lang="en-SG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9755842-7ABF-8BEE-44A3-86F635404A3B}"/>
              </a:ext>
            </a:extLst>
          </p:cNvPr>
          <p:cNvGrpSpPr/>
          <p:nvPr/>
        </p:nvGrpSpPr>
        <p:grpSpPr>
          <a:xfrm>
            <a:off x="940846" y="136525"/>
            <a:ext cx="5249061" cy="2903350"/>
            <a:chOff x="123428" y="-1234590"/>
            <a:chExt cx="11621507" cy="66528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7CC4B62-5F3E-15DF-24DC-46AC1183B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3524" y="-1234590"/>
              <a:ext cx="11583404" cy="633276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C91B141-8FB5-2059-D72F-6B6442F49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3428" y="5098179"/>
              <a:ext cx="11621507" cy="320068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05F3548-66ED-07E4-DD0D-DB9E2E9A9026}"/>
              </a:ext>
            </a:extLst>
          </p:cNvPr>
          <p:cNvGrpSpPr/>
          <p:nvPr/>
        </p:nvGrpSpPr>
        <p:grpSpPr>
          <a:xfrm>
            <a:off x="817418" y="3119902"/>
            <a:ext cx="5372488" cy="2913063"/>
            <a:chOff x="121911" y="3172758"/>
            <a:chExt cx="6508484" cy="362118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B27E886-B8B5-95C8-AB82-9A8994AB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3428" y="3172758"/>
              <a:ext cx="6498190" cy="3492457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996883F-CF3F-2112-D22E-FFCFC025B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1911" y="6640700"/>
              <a:ext cx="6508484" cy="153246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56679D1-8989-A773-AEF7-AFD5FC4A82CC}"/>
              </a:ext>
            </a:extLst>
          </p:cNvPr>
          <p:cNvGrpSpPr/>
          <p:nvPr/>
        </p:nvGrpSpPr>
        <p:grpSpPr>
          <a:xfrm>
            <a:off x="6197153" y="185228"/>
            <a:ext cx="5156647" cy="2854647"/>
            <a:chOff x="5372490" y="442168"/>
            <a:chExt cx="6508484" cy="3656248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D62E538-FE4F-E70F-1331-37C31EB0D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72490" y="3945170"/>
              <a:ext cx="6508484" cy="153246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E6478B7-54BA-1E2C-2F1C-10362D4EA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72490" y="442168"/>
              <a:ext cx="6476219" cy="3492457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7EB25B98-5EC0-705C-0FF3-541E9460E3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81774" y="3119902"/>
            <a:ext cx="5131084" cy="28798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E61299-CFDB-74B6-43DF-F2E9314FB948}"/>
              </a:ext>
            </a:extLst>
          </p:cNvPr>
          <p:cNvSpPr txBox="1"/>
          <p:nvPr/>
        </p:nvSpPr>
        <p:spPr>
          <a:xfrm>
            <a:off x="1006510" y="6120018"/>
            <a:ext cx="101789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Forecasts most beneficial post-monsoon, but under-perform during the monsoon.</a:t>
            </a:r>
            <a:endParaRPr lang="en-SG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FB2C392-48E2-E136-4996-C03F237390B2}"/>
              </a:ext>
            </a:extLst>
          </p:cNvPr>
          <p:cNvSpPr/>
          <p:nvPr/>
        </p:nvSpPr>
        <p:spPr>
          <a:xfrm>
            <a:off x="10368765" y="786581"/>
            <a:ext cx="873311" cy="2253294"/>
          </a:xfrm>
          <a:prstGeom prst="roundRect">
            <a:avLst/>
          </a:prstGeom>
          <a:noFill/>
          <a:ln w="28575">
            <a:solidFill>
              <a:srgbClr val="FF00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A17CF69-ED5B-112A-F257-7F5BECCEED7E}"/>
              </a:ext>
            </a:extLst>
          </p:cNvPr>
          <p:cNvSpPr/>
          <p:nvPr/>
        </p:nvSpPr>
        <p:spPr>
          <a:xfrm>
            <a:off x="10367654" y="3429000"/>
            <a:ext cx="873311" cy="2384694"/>
          </a:xfrm>
          <a:prstGeom prst="roundRect">
            <a:avLst/>
          </a:prstGeom>
          <a:noFill/>
          <a:ln w="28575">
            <a:solidFill>
              <a:srgbClr val="FF00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C025A8C-ABA8-A078-D3E6-CB50AFBE2AAB}"/>
              </a:ext>
            </a:extLst>
          </p:cNvPr>
          <p:cNvSpPr/>
          <p:nvPr/>
        </p:nvSpPr>
        <p:spPr>
          <a:xfrm>
            <a:off x="5210264" y="3795252"/>
            <a:ext cx="873311" cy="2070908"/>
          </a:xfrm>
          <a:prstGeom prst="roundRect">
            <a:avLst/>
          </a:prstGeom>
          <a:noFill/>
          <a:ln w="28575">
            <a:solidFill>
              <a:srgbClr val="FF00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E5B688E-CF31-F324-619C-2AC41CB3D36F}"/>
              </a:ext>
            </a:extLst>
          </p:cNvPr>
          <p:cNvSpPr/>
          <p:nvPr/>
        </p:nvSpPr>
        <p:spPr>
          <a:xfrm>
            <a:off x="5210263" y="631650"/>
            <a:ext cx="873311" cy="2384694"/>
          </a:xfrm>
          <a:prstGeom prst="roundRect">
            <a:avLst/>
          </a:prstGeom>
          <a:noFill/>
          <a:ln w="28575">
            <a:solidFill>
              <a:srgbClr val="FF00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2615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1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D655F-98AB-05B7-064A-8338FC413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39</a:t>
            </a:fld>
            <a:endParaRPr lang="en-SG"/>
          </a:p>
        </p:txBody>
      </p:sp>
      <p:pic>
        <p:nvPicPr>
          <p:cNvPr id="7" name="Picture 6" descr="A picture containing text, diagram&#10;&#10;Description automatically generated">
            <a:extLst>
              <a:ext uri="{FF2B5EF4-FFF2-40B4-BE49-F238E27FC236}">
                <a16:creationId xmlns:a16="http://schemas.microsoft.com/office/drawing/2014/main" id="{43BA69C2-9968-34B2-05EA-1DF1F0199E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268" y="711068"/>
            <a:ext cx="10979463" cy="53711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76E1D04-BBE6-67DD-0D0C-7DD7C4B21D7F}"/>
              </a:ext>
            </a:extLst>
          </p:cNvPr>
          <p:cNvSpPr txBox="1"/>
          <p:nvPr/>
        </p:nvSpPr>
        <p:spPr>
          <a:xfrm>
            <a:off x="1130709" y="6171684"/>
            <a:ext cx="9940413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Skill-value relationship is partially masked by the value of Q. </a:t>
            </a:r>
            <a:endParaRPr lang="en-SG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5256AAB-25E2-5BE0-06F6-3048EC44A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64158"/>
          </a:xfrm>
        </p:spPr>
        <p:txBody>
          <a:bodyPr/>
          <a:lstStyle/>
          <a:p>
            <a:r>
              <a:rPr lang="en-SG" dirty="0"/>
              <a:t>Result II</a:t>
            </a:r>
          </a:p>
        </p:txBody>
      </p:sp>
    </p:spTree>
    <p:extLst>
      <p:ext uri="{BB962C8B-B14F-4D97-AF65-F5344CB8AC3E}">
        <p14:creationId xmlns:p14="http://schemas.microsoft.com/office/powerpoint/2010/main" val="1765435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FFD733-C293-41AF-B101-CA593E2D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4</a:t>
            </a:fld>
            <a:endParaRPr lang="en-S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0DF70B-4A44-43B9-A610-B520CE50443B}"/>
              </a:ext>
            </a:extLst>
          </p:cNvPr>
          <p:cNvSpPr txBox="1"/>
          <p:nvPr/>
        </p:nvSpPr>
        <p:spPr>
          <a:xfrm>
            <a:off x="256807" y="1791763"/>
            <a:ext cx="10857396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3200" b="1" spc="-7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Advancing the integration of renewables by co-simulating </a:t>
            </a:r>
          </a:p>
          <a:p>
            <a:r>
              <a:rPr lang="en-US" sz="3200" b="1" spc="-7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water and energy systems</a:t>
            </a:r>
          </a:p>
          <a:p>
            <a:endParaRPr lang="en-US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collaboration with </a:t>
            </a: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Dr. Jordan Kern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(North Carolina State University)</a:t>
            </a:r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D1BA35-7AA9-4932-83F7-553E56AEA6D5}"/>
              </a:ext>
            </a:extLst>
          </p:cNvPr>
          <p:cNvSpPr txBox="1"/>
          <p:nvPr/>
        </p:nvSpPr>
        <p:spPr>
          <a:xfrm flipH="1">
            <a:off x="-3" y="21017"/>
            <a:ext cx="9104673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SUB-TOPIC 1 </a:t>
            </a:r>
            <a:r>
              <a:rPr lang="en-SG" sz="3200" b="0" dirty="0">
                <a:solidFill>
                  <a:schemeClr val="accent5">
                    <a:lumMod val="50000"/>
                  </a:schemeClr>
                </a:solidFill>
              </a:rPr>
              <a:t>(Chapter 2 in Thesis)</a:t>
            </a:r>
            <a:endParaRPr lang="en-SG" sz="4400" b="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3540AB-5BDD-8A0F-A49C-3573867E26EC}"/>
              </a:ext>
            </a:extLst>
          </p:cNvPr>
          <p:cNvSpPr txBox="1"/>
          <p:nvPr/>
        </p:nvSpPr>
        <p:spPr>
          <a:xfrm>
            <a:off x="359923" y="4766553"/>
            <a:ext cx="10754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000000"/>
                </a:solidFill>
                <a:latin typeface="URWPalladioL-Bold"/>
              </a:rPr>
              <a:t>Koh, R.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URWPalladioL-Roma"/>
              </a:rPr>
              <a:t>, Kern, J. &amp;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URWPalladioL-Roma"/>
              </a:rPr>
              <a:t>Galelli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URWPalladioL-Roma"/>
              </a:rPr>
              <a:t>, S. (2022). Hard-coupling water and power system models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URWPalladioL-Roma"/>
              </a:rPr>
              <a:t>increases the complementarity of renewable energy sources.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URWPalladioL-Ital"/>
              </a:rPr>
              <a:t>Applied Energy 321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URWPalladioL-Roma"/>
              </a:rPr>
              <a:t>,119386.</a:t>
            </a:r>
          </a:p>
          <a:p>
            <a:pPr algn="l"/>
            <a:r>
              <a:rPr lang="en-SG" sz="1800" i="0" u="none" strike="noStrike" baseline="0" dirty="0">
                <a:solidFill>
                  <a:schemeClr val="accent5">
                    <a:lumMod val="50000"/>
                  </a:schemeClr>
                </a:solidFill>
                <a:latin typeface="NimbusMonL-Regu"/>
              </a:rPr>
              <a:t>https://doi.org/10.1016/j.apenergy.2022.119386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URWPalladioL-Roma"/>
              </a:rPr>
              <a:t>.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6536390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60D426-13BF-2C5A-0CEE-BC97E2780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40</a:t>
            </a:fld>
            <a:endParaRPr lang="en-SG"/>
          </a:p>
        </p:txBody>
      </p:sp>
      <p:pic>
        <p:nvPicPr>
          <p:cNvPr id="6" name="Picture 5" descr="A picture containing text, diagram, screenshot, plot&#10;&#10;Description automatically generated">
            <a:extLst>
              <a:ext uri="{FF2B5EF4-FFF2-40B4-BE49-F238E27FC236}">
                <a16:creationId xmlns:a16="http://schemas.microsoft.com/office/drawing/2014/main" id="{B80EA83A-DC88-3058-0874-D852F7B157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006" y="-2621"/>
            <a:ext cx="7281987" cy="62495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B0F7D9-D08F-DE03-0B53-D71165921F19}"/>
              </a:ext>
            </a:extLst>
          </p:cNvPr>
          <p:cNvSpPr txBox="1"/>
          <p:nvPr/>
        </p:nvSpPr>
        <p:spPr>
          <a:xfrm>
            <a:off x="1" y="6201731"/>
            <a:ext cx="12191999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Forecasts matter only in some specific moments and for some specific variables.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SG" dirty="0"/>
              <a:t>Performance is largely determined by the interactions between system components. </a:t>
            </a:r>
          </a:p>
        </p:txBody>
      </p:sp>
    </p:spTree>
    <p:extLst>
      <p:ext uri="{BB962C8B-B14F-4D97-AF65-F5344CB8AC3E}">
        <p14:creationId xmlns:p14="http://schemas.microsoft.com/office/powerpoint/2010/main" val="423399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31218-5E77-63DC-B2F2-896E02BEB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41</a:t>
            </a:fld>
            <a:endParaRPr lang="en-S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37A711-06D8-C60E-6E40-8390E4A8E8D7}"/>
              </a:ext>
            </a:extLst>
          </p:cNvPr>
          <p:cNvSpPr txBox="1"/>
          <p:nvPr/>
        </p:nvSpPr>
        <p:spPr>
          <a:xfrm flipH="1">
            <a:off x="-2" y="21017"/>
            <a:ext cx="508756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Conclusions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4C8605-14C5-A611-7395-9F79185B976C}"/>
              </a:ext>
            </a:extLst>
          </p:cNvPr>
          <p:cNvSpPr txBox="1"/>
          <p:nvPr/>
        </p:nvSpPr>
        <p:spPr>
          <a:xfrm>
            <a:off x="616391" y="790458"/>
            <a:ext cx="11320387" cy="5186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SG" sz="3200" dirty="0"/>
              <a:t>The use of streamflow forecasts improves system operations: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Reduces hydropower over-production during monsoon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Maintains hydropower supply post-monsoon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/>
              <a:t>Reduces transmission line stress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Trade-offs between benefits during and after the monsoon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Performance is largely determined by the interactions between system components</a:t>
            </a:r>
          </a:p>
        </p:txBody>
      </p:sp>
    </p:spTree>
    <p:extLst>
      <p:ext uri="{BB962C8B-B14F-4D97-AF65-F5344CB8AC3E}">
        <p14:creationId xmlns:p14="http://schemas.microsoft.com/office/powerpoint/2010/main" val="33262421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31218-5E77-63DC-B2F2-896E02BEB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42</a:t>
            </a:fld>
            <a:endParaRPr lang="en-S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37A711-06D8-C60E-6E40-8390E4A8E8D7}"/>
              </a:ext>
            </a:extLst>
          </p:cNvPr>
          <p:cNvSpPr txBox="1"/>
          <p:nvPr/>
        </p:nvSpPr>
        <p:spPr>
          <a:xfrm flipH="1">
            <a:off x="-2" y="21017"/>
            <a:ext cx="686291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Summary of Contributions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340BA11-E0D9-A87B-EF1C-27A01BE672FC}"/>
              </a:ext>
            </a:extLst>
          </p:cNvPr>
          <p:cNvSpPr/>
          <p:nvPr/>
        </p:nvSpPr>
        <p:spPr>
          <a:xfrm>
            <a:off x="1888639" y="940910"/>
            <a:ext cx="3343924" cy="523043"/>
          </a:xfrm>
          <a:custGeom>
            <a:avLst/>
            <a:gdLst>
              <a:gd name="connsiteX0" fmla="*/ 0 w 3343924"/>
              <a:gd name="connsiteY0" fmla="*/ 0 h 523043"/>
              <a:gd name="connsiteX1" fmla="*/ 3082403 w 3343924"/>
              <a:gd name="connsiteY1" fmla="*/ 0 h 523043"/>
              <a:gd name="connsiteX2" fmla="*/ 3343924 w 3343924"/>
              <a:gd name="connsiteY2" fmla="*/ 261522 h 523043"/>
              <a:gd name="connsiteX3" fmla="*/ 3082403 w 3343924"/>
              <a:gd name="connsiteY3" fmla="*/ 523043 h 523043"/>
              <a:gd name="connsiteX4" fmla="*/ 0 w 3343924"/>
              <a:gd name="connsiteY4" fmla="*/ 523043 h 523043"/>
              <a:gd name="connsiteX5" fmla="*/ 261522 w 3343924"/>
              <a:gd name="connsiteY5" fmla="*/ 261522 h 523043"/>
              <a:gd name="connsiteX6" fmla="*/ 0 w 3343924"/>
              <a:gd name="connsiteY6" fmla="*/ 0 h 523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43924" h="523043">
                <a:moveTo>
                  <a:pt x="0" y="0"/>
                </a:moveTo>
                <a:lnTo>
                  <a:pt x="3082403" y="0"/>
                </a:lnTo>
                <a:lnTo>
                  <a:pt x="3343924" y="261522"/>
                </a:lnTo>
                <a:lnTo>
                  <a:pt x="3082403" y="523043"/>
                </a:lnTo>
                <a:lnTo>
                  <a:pt x="0" y="523043"/>
                </a:lnTo>
                <a:lnTo>
                  <a:pt x="261522" y="26152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6922" tIns="12700" rIns="261521" bIns="1270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SG" sz="2000" b="1" kern="1200" dirty="0"/>
              <a:t>Research Gap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39DBF57-CD41-4447-C6D5-8D8BE1B52C09}"/>
              </a:ext>
            </a:extLst>
          </p:cNvPr>
          <p:cNvSpPr/>
          <p:nvPr/>
        </p:nvSpPr>
        <p:spPr>
          <a:xfrm>
            <a:off x="5131443" y="995200"/>
            <a:ext cx="2706206" cy="434125"/>
          </a:xfrm>
          <a:custGeom>
            <a:avLst/>
            <a:gdLst>
              <a:gd name="connsiteX0" fmla="*/ 0 w 2706206"/>
              <a:gd name="connsiteY0" fmla="*/ 0 h 434125"/>
              <a:gd name="connsiteX1" fmla="*/ 2489144 w 2706206"/>
              <a:gd name="connsiteY1" fmla="*/ 0 h 434125"/>
              <a:gd name="connsiteX2" fmla="*/ 2706206 w 2706206"/>
              <a:gd name="connsiteY2" fmla="*/ 217063 h 434125"/>
              <a:gd name="connsiteX3" fmla="*/ 2489144 w 2706206"/>
              <a:gd name="connsiteY3" fmla="*/ 434125 h 434125"/>
              <a:gd name="connsiteX4" fmla="*/ 0 w 2706206"/>
              <a:gd name="connsiteY4" fmla="*/ 434125 h 434125"/>
              <a:gd name="connsiteX5" fmla="*/ 217063 w 2706206"/>
              <a:gd name="connsiteY5" fmla="*/ 217063 h 434125"/>
              <a:gd name="connsiteX6" fmla="*/ 0 w 2706206"/>
              <a:gd name="connsiteY6" fmla="*/ 0 h 434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6206" h="434125">
                <a:moveTo>
                  <a:pt x="0" y="0"/>
                </a:moveTo>
                <a:lnTo>
                  <a:pt x="2489144" y="0"/>
                </a:lnTo>
                <a:lnTo>
                  <a:pt x="2706206" y="217063"/>
                </a:lnTo>
                <a:lnTo>
                  <a:pt x="2489144" y="434125"/>
                </a:lnTo>
                <a:lnTo>
                  <a:pt x="0" y="434125"/>
                </a:lnTo>
                <a:lnTo>
                  <a:pt x="217063" y="21706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37383" tIns="10160" rIns="217062" bIns="1016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SG" sz="1600" b="1" kern="1200" dirty="0"/>
              <a:t>Resolution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84EAA9-3733-1F0D-5762-9FEDB00AC80A}"/>
              </a:ext>
            </a:extLst>
          </p:cNvPr>
          <p:cNvSpPr/>
          <p:nvPr/>
        </p:nvSpPr>
        <p:spPr>
          <a:xfrm>
            <a:off x="7726900" y="985369"/>
            <a:ext cx="2729062" cy="434125"/>
          </a:xfrm>
          <a:custGeom>
            <a:avLst/>
            <a:gdLst>
              <a:gd name="connsiteX0" fmla="*/ 0 w 2729062"/>
              <a:gd name="connsiteY0" fmla="*/ 0 h 434125"/>
              <a:gd name="connsiteX1" fmla="*/ 2512000 w 2729062"/>
              <a:gd name="connsiteY1" fmla="*/ 0 h 434125"/>
              <a:gd name="connsiteX2" fmla="*/ 2729062 w 2729062"/>
              <a:gd name="connsiteY2" fmla="*/ 217063 h 434125"/>
              <a:gd name="connsiteX3" fmla="*/ 2512000 w 2729062"/>
              <a:gd name="connsiteY3" fmla="*/ 434125 h 434125"/>
              <a:gd name="connsiteX4" fmla="*/ 0 w 2729062"/>
              <a:gd name="connsiteY4" fmla="*/ 434125 h 434125"/>
              <a:gd name="connsiteX5" fmla="*/ 217063 w 2729062"/>
              <a:gd name="connsiteY5" fmla="*/ 217063 h 434125"/>
              <a:gd name="connsiteX6" fmla="*/ 0 w 2729062"/>
              <a:gd name="connsiteY6" fmla="*/ 0 h 434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9062" h="434125">
                <a:moveTo>
                  <a:pt x="0" y="0"/>
                </a:moveTo>
                <a:lnTo>
                  <a:pt x="2512000" y="0"/>
                </a:lnTo>
                <a:lnTo>
                  <a:pt x="2729062" y="217063"/>
                </a:lnTo>
                <a:lnTo>
                  <a:pt x="2512000" y="434125"/>
                </a:lnTo>
                <a:lnTo>
                  <a:pt x="0" y="434125"/>
                </a:lnTo>
                <a:lnTo>
                  <a:pt x="217063" y="21706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37383" tIns="10160" rIns="217062" bIns="1016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SG" sz="1600" b="1" kern="1200" dirty="0"/>
              <a:t>Finding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019045E-6F8D-EDD3-1F95-B69353C80334}"/>
              </a:ext>
            </a:extLst>
          </p:cNvPr>
          <p:cNvSpPr/>
          <p:nvPr/>
        </p:nvSpPr>
        <p:spPr>
          <a:xfrm>
            <a:off x="1888639" y="1664227"/>
            <a:ext cx="3576313" cy="1430525"/>
          </a:xfrm>
          <a:custGeom>
            <a:avLst/>
            <a:gdLst>
              <a:gd name="connsiteX0" fmla="*/ 0 w 3576313"/>
              <a:gd name="connsiteY0" fmla="*/ 0 h 1430525"/>
              <a:gd name="connsiteX1" fmla="*/ 2861051 w 3576313"/>
              <a:gd name="connsiteY1" fmla="*/ 0 h 1430525"/>
              <a:gd name="connsiteX2" fmla="*/ 3576313 w 3576313"/>
              <a:gd name="connsiteY2" fmla="*/ 715263 h 1430525"/>
              <a:gd name="connsiteX3" fmla="*/ 2861051 w 3576313"/>
              <a:gd name="connsiteY3" fmla="*/ 1430525 h 1430525"/>
              <a:gd name="connsiteX4" fmla="*/ 0 w 3576313"/>
              <a:gd name="connsiteY4" fmla="*/ 1430525 h 1430525"/>
              <a:gd name="connsiteX5" fmla="*/ 715263 w 3576313"/>
              <a:gd name="connsiteY5" fmla="*/ 715263 h 1430525"/>
              <a:gd name="connsiteX6" fmla="*/ 0 w 3576313"/>
              <a:gd name="connsiteY6" fmla="*/ 0 h 143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76313" h="1430525">
                <a:moveTo>
                  <a:pt x="0" y="0"/>
                </a:moveTo>
                <a:lnTo>
                  <a:pt x="2861051" y="0"/>
                </a:lnTo>
                <a:lnTo>
                  <a:pt x="3576313" y="715263"/>
                </a:lnTo>
                <a:lnTo>
                  <a:pt x="2861051" y="1430525"/>
                </a:lnTo>
                <a:lnTo>
                  <a:pt x="0" y="1430525"/>
                </a:lnTo>
                <a:lnTo>
                  <a:pt x="715263" y="71526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40663" tIns="12700" rIns="715262" bIns="1270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SG" sz="2000" kern="1200" dirty="0"/>
              <a:t>Interactions between water-energy systems not represented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FBC686F-60CE-10D8-65D5-384202CA88E3}"/>
              </a:ext>
            </a:extLst>
          </p:cNvPr>
          <p:cNvSpPr/>
          <p:nvPr/>
        </p:nvSpPr>
        <p:spPr>
          <a:xfrm>
            <a:off x="5000032" y="1785821"/>
            <a:ext cx="2968340" cy="1187336"/>
          </a:xfrm>
          <a:custGeom>
            <a:avLst/>
            <a:gdLst>
              <a:gd name="connsiteX0" fmla="*/ 0 w 2968340"/>
              <a:gd name="connsiteY0" fmla="*/ 0 h 1187336"/>
              <a:gd name="connsiteX1" fmla="*/ 2374672 w 2968340"/>
              <a:gd name="connsiteY1" fmla="*/ 0 h 1187336"/>
              <a:gd name="connsiteX2" fmla="*/ 2968340 w 2968340"/>
              <a:gd name="connsiteY2" fmla="*/ 593668 h 1187336"/>
              <a:gd name="connsiteX3" fmla="*/ 2374672 w 2968340"/>
              <a:gd name="connsiteY3" fmla="*/ 1187336 h 1187336"/>
              <a:gd name="connsiteX4" fmla="*/ 0 w 2968340"/>
              <a:gd name="connsiteY4" fmla="*/ 1187336 h 1187336"/>
              <a:gd name="connsiteX5" fmla="*/ 593668 w 2968340"/>
              <a:gd name="connsiteY5" fmla="*/ 593668 h 1187336"/>
              <a:gd name="connsiteX6" fmla="*/ 0 w 2968340"/>
              <a:gd name="connsiteY6" fmla="*/ 0 h 1187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68340" h="1187336">
                <a:moveTo>
                  <a:pt x="0" y="0"/>
                </a:moveTo>
                <a:lnTo>
                  <a:pt x="2374672" y="0"/>
                </a:lnTo>
                <a:lnTo>
                  <a:pt x="2968340" y="593668"/>
                </a:lnTo>
                <a:lnTo>
                  <a:pt x="2374672" y="1187336"/>
                </a:lnTo>
                <a:lnTo>
                  <a:pt x="0" y="1187336"/>
                </a:lnTo>
                <a:lnTo>
                  <a:pt x="593668" y="5936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13988" tIns="10160" rIns="593668" bIns="1016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SG" sz="1600" kern="1200" dirty="0"/>
              <a:t>Hard-coupled water-energy models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E5BF7C6-A151-0A70-BB34-57C535126996}"/>
              </a:ext>
            </a:extLst>
          </p:cNvPr>
          <p:cNvSpPr/>
          <p:nvPr/>
        </p:nvSpPr>
        <p:spPr>
          <a:xfrm>
            <a:off x="7552805" y="1785821"/>
            <a:ext cx="2968340" cy="1187336"/>
          </a:xfrm>
          <a:custGeom>
            <a:avLst/>
            <a:gdLst>
              <a:gd name="connsiteX0" fmla="*/ 0 w 2968340"/>
              <a:gd name="connsiteY0" fmla="*/ 0 h 1187336"/>
              <a:gd name="connsiteX1" fmla="*/ 2374672 w 2968340"/>
              <a:gd name="connsiteY1" fmla="*/ 0 h 1187336"/>
              <a:gd name="connsiteX2" fmla="*/ 2968340 w 2968340"/>
              <a:gd name="connsiteY2" fmla="*/ 593668 h 1187336"/>
              <a:gd name="connsiteX3" fmla="*/ 2374672 w 2968340"/>
              <a:gd name="connsiteY3" fmla="*/ 1187336 h 1187336"/>
              <a:gd name="connsiteX4" fmla="*/ 0 w 2968340"/>
              <a:gd name="connsiteY4" fmla="*/ 1187336 h 1187336"/>
              <a:gd name="connsiteX5" fmla="*/ 593668 w 2968340"/>
              <a:gd name="connsiteY5" fmla="*/ 593668 h 1187336"/>
              <a:gd name="connsiteX6" fmla="*/ 0 w 2968340"/>
              <a:gd name="connsiteY6" fmla="*/ 0 h 1187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68340" h="1187336">
                <a:moveTo>
                  <a:pt x="0" y="0"/>
                </a:moveTo>
                <a:lnTo>
                  <a:pt x="2374672" y="0"/>
                </a:lnTo>
                <a:lnTo>
                  <a:pt x="2968340" y="593668"/>
                </a:lnTo>
                <a:lnTo>
                  <a:pt x="2374672" y="1187336"/>
                </a:lnTo>
                <a:lnTo>
                  <a:pt x="0" y="1187336"/>
                </a:lnTo>
                <a:lnTo>
                  <a:pt x="593668" y="5936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13988" tIns="10160" rIns="593668" bIns="1016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None/>
            </a:pPr>
            <a:r>
              <a:rPr lang="en-SG" sz="1600" kern="1200" dirty="0"/>
              <a:t>- More efficient operations</a:t>
            </a:r>
          </a:p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None/>
            </a:pPr>
            <a:r>
              <a:rPr lang="en-SG" sz="1600" kern="1200" dirty="0"/>
              <a:t>- Better system performance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BDB66E0-E5D4-97E5-A108-8898B7B73900}"/>
              </a:ext>
            </a:extLst>
          </p:cNvPr>
          <p:cNvSpPr/>
          <p:nvPr/>
        </p:nvSpPr>
        <p:spPr>
          <a:xfrm>
            <a:off x="1888639" y="3295026"/>
            <a:ext cx="3576313" cy="1430525"/>
          </a:xfrm>
          <a:custGeom>
            <a:avLst/>
            <a:gdLst>
              <a:gd name="connsiteX0" fmla="*/ 0 w 3576313"/>
              <a:gd name="connsiteY0" fmla="*/ 0 h 1430525"/>
              <a:gd name="connsiteX1" fmla="*/ 2861051 w 3576313"/>
              <a:gd name="connsiteY1" fmla="*/ 0 h 1430525"/>
              <a:gd name="connsiteX2" fmla="*/ 3576313 w 3576313"/>
              <a:gd name="connsiteY2" fmla="*/ 715263 h 1430525"/>
              <a:gd name="connsiteX3" fmla="*/ 2861051 w 3576313"/>
              <a:gd name="connsiteY3" fmla="*/ 1430525 h 1430525"/>
              <a:gd name="connsiteX4" fmla="*/ 0 w 3576313"/>
              <a:gd name="connsiteY4" fmla="*/ 1430525 h 1430525"/>
              <a:gd name="connsiteX5" fmla="*/ 715263 w 3576313"/>
              <a:gd name="connsiteY5" fmla="*/ 715263 h 1430525"/>
              <a:gd name="connsiteX6" fmla="*/ 0 w 3576313"/>
              <a:gd name="connsiteY6" fmla="*/ 0 h 143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76313" h="1430525">
                <a:moveTo>
                  <a:pt x="0" y="0"/>
                </a:moveTo>
                <a:lnTo>
                  <a:pt x="2861051" y="0"/>
                </a:lnTo>
                <a:lnTo>
                  <a:pt x="3576313" y="715263"/>
                </a:lnTo>
                <a:lnTo>
                  <a:pt x="2861051" y="1430525"/>
                </a:lnTo>
                <a:lnTo>
                  <a:pt x="0" y="1430525"/>
                </a:lnTo>
                <a:lnTo>
                  <a:pt x="715263" y="71526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40663" tIns="12700" rIns="715262" bIns="1270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SG" sz="2000" kern="1200" dirty="0"/>
              <a:t>Power development plans do not consider operational constraints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5F5AFDF-E3F9-39BF-989B-76DA03F253F8}"/>
              </a:ext>
            </a:extLst>
          </p:cNvPr>
          <p:cNvSpPr/>
          <p:nvPr/>
        </p:nvSpPr>
        <p:spPr>
          <a:xfrm>
            <a:off x="5000032" y="3416620"/>
            <a:ext cx="2968340" cy="1187336"/>
          </a:xfrm>
          <a:custGeom>
            <a:avLst/>
            <a:gdLst>
              <a:gd name="connsiteX0" fmla="*/ 0 w 2968340"/>
              <a:gd name="connsiteY0" fmla="*/ 0 h 1187336"/>
              <a:gd name="connsiteX1" fmla="*/ 2374672 w 2968340"/>
              <a:gd name="connsiteY1" fmla="*/ 0 h 1187336"/>
              <a:gd name="connsiteX2" fmla="*/ 2968340 w 2968340"/>
              <a:gd name="connsiteY2" fmla="*/ 593668 h 1187336"/>
              <a:gd name="connsiteX3" fmla="*/ 2374672 w 2968340"/>
              <a:gd name="connsiteY3" fmla="*/ 1187336 h 1187336"/>
              <a:gd name="connsiteX4" fmla="*/ 0 w 2968340"/>
              <a:gd name="connsiteY4" fmla="*/ 1187336 h 1187336"/>
              <a:gd name="connsiteX5" fmla="*/ 593668 w 2968340"/>
              <a:gd name="connsiteY5" fmla="*/ 593668 h 1187336"/>
              <a:gd name="connsiteX6" fmla="*/ 0 w 2968340"/>
              <a:gd name="connsiteY6" fmla="*/ 0 h 1187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68340" h="1187336">
                <a:moveTo>
                  <a:pt x="0" y="0"/>
                </a:moveTo>
                <a:lnTo>
                  <a:pt x="2374672" y="0"/>
                </a:lnTo>
                <a:lnTo>
                  <a:pt x="2968340" y="593668"/>
                </a:lnTo>
                <a:lnTo>
                  <a:pt x="2374672" y="1187336"/>
                </a:lnTo>
                <a:lnTo>
                  <a:pt x="0" y="1187336"/>
                </a:lnTo>
                <a:lnTo>
                  <a:pt x="593668" y="5936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13988" tIns="10160" rIns="593668" bIns="1016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SG" sz="1600" kern="1200" dirty="0"/>
              <a:t>Run long-term power development plans at operational level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59396EF-7D32-1135-EDA4-8ACBD11B947D}"/>
              </a:ext>
            </a:extLst>
          </p:cNvPr>
          <p:cNvSpPr/>
          <p:nvPr/>
        </p:nvSpPr>
        <p:spPr>
          <a:xfrm>
            <a:off x="7552805" y="3416620"/>
            <a:ext cx="2968340" cy="1187336"/>
          </a:xfrm>
          <a:custGeom>
            <a:avLst/>
            <a:gdLst>
              <a:gd name="connsiteX0" fmla="*/ 0 w 2968340"/>
              <a:gd name="connsiteY0" fmla="*/ 0 h 1187336"/>
              <a:gd name="connsiteX1" fmla="*/ 2374672 w 2968340"/>
              <a:gd name="connsiteY1" fmla="*/ 0 h 1187336"/>
              <a:gd name="connsiteX2" fmla="*/ 2968340 w 2968340"/>
              <a:gd name="connsiteY2" fmla="*/ 593668 h 1187336"/>
              <a:gd name="connsiteX3" fmla="*/ 2374672 w 2968340"/>
              <a:gd name="connsiteY3" fmla="*/ 1187336 h 1187336"/>
              <a:gd name="connsiteX4" fmla="*/ 0 w 2968340"/>
              <a:gd name="connsiteY4" fmla="*/ 1187336 h 1187336"/>
              <a:gd name="connsiteX5" fmla="*/ 593668 w 2968340"/>
              <a:gd name="connsiteY5" fmla="*/ 593668 h 1187336"/>
              <a:gd name="connsiteX6" fmla="*/ 0 w 2968340"/>
              <a:gd name="connsiteY6" fmla="*/ 0 h 1187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68340" h="1187336">
                <a:moveTo>
                  <a:pt x="0" y="0"/>
                </a:moveTo>
                <a:lnTo>
                  <a:pt x="2374672" y="0"/>
                </a:lnTo>
                <a:lnTo>
                  <a:pt x="2968340" y="593668"/>
                </a:lnTo>
                <a:lnTo>
                  <a:pt x="2374672" y="1187336"/>
                </a:lnTo>
                <a:lnTo>
                  <a:pt x="0" y="1187336"/>
                </a:lnTo>
                <a:lnTo>
                  <a:pt x="593668" y="5936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13988" tIns="10160" rIns="593668" bIns="1016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SG" sz="1600" kern="1200" dirty="0"/>
              <a:t>Short-term operations can identify potential issues in long-term plans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4F968CE-1413-8E60-9B2D-A5D22C472B39}"/>
              </a:ext>
            </a:extLst>
          </p:cNvPr>
          <p:cNvSpPr/>
          <p:nvPr/>
        </p:nvSpPr>
        <p:spPr>
          <a:xfrm>
            <a:off x="1888639" y="4925825"/>
            <a:ext cx="3576313" cy="1430525"/>
          </a:xfrm>
          <a:custGeom>
            <a:avLst/>
            <a:gdLst>
              <a:gd name="connsiteX0" fmla="*/ 0 w 3576313"/>
              <a:gd name="connsiteY0" fmla="*/ 0 h 1430525"/>
              <a:gd name="connsiteX1" fmla="*/ 2861051 w 3576313"/>
              <a:gd name="connsiteY1" fmla="*/ 0 h 1430525"/>
              <a:gd name="connsiteX2" fmla="*/ 3576313 w 3576313"/>
              <a:gd name="connsiteY2" fmla="*/ 715263 h 1430525"/>
              <a:gd name="connsiteX3" fmla="*/ 2861051 w 3576313"/>
              <a:gd name="connsiteY3" fmla="*/ 1430525 h 1430525"/>
              <a:gd name="connsiteX4" fmla="*/ 0 w 3576313"/>
              <a:gd name="connsiteY4" fmla="*/ 1430525 h 1430525"/>
              <a:gd name="connsiteX5" fmla="*/ 715263 w 3576313"/>
              <a:gd name="connsiteY5" fmla="*/ 715263 h 1430525"/>
              <a:gd name="connsiteX6" fmla="*/ 0 w 3576313"/>
              <a:gd name="connsiteY6" fmla="*/ 0 h 143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76313" h="1430525">
                <a:moveTo>
                  <a:pt x="0" y="0"/>
                </a:moveTo>
                <a:lnTo>
                  <a:pt x="2861051" y="0"/>
                </a:lnTo>
                <a:lnTo>
                  <a:pt x="3576313" y="715263"/>
                </a:lnTo>
                <a:lnTo>
                  <a:pt x="2861051" y="1430525"/>
                </a:lnTo>
                <a:lnTo>
                  <a:pt x="0" y="1430525"/>
                </a:lnTo>
                <a:lnTo>
                  <a:pt x="715263" y="71526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40663" tIns="12700" rIns="715262" bIns="1270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SG" sz="2000" kern="1200" dirty="0"/>
              <a:t>Benefits of streamflow forecasts in power systems not demonstrated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8F8A950-6878-4223-5B5F-3293D40CC30F}"/>
              </a:ext>
            </a:extLst>
          </p:cNvPr>
          <p:cNvSpPr/>
          <p:nvPr/>
        </p:nvSpPr>
        <p:spPr>
          <a:xfrm>
            <a:off x="5000032" y="5047419"/>
            <a:ext cx="2968340" cy="1187336"/>
          </a:xfrm>
          <a:custGeom>
            <a:avLst/>
            <a:gdLst>
              <a:gd name="connsiteX0" fmla="*/ 0 w 2968340"/>
              <a:gd name="connsiteY0" fmla="*/ 0 h 1187336"/>
              <a:gd name="connsiteX1" fmla="*/ 2374672 w 2968340"/>
              <a:gd name="connsiteY1" fmla="*/ 0 h 1187336"/>
              <a:gd name="connsiteX2" fmla="*/ 2968340 w 2968340"/>
              <a:gd name="connsiteY2" fmla="*/ 593668 h 1187336"/>
              <a:gd name="connsiteX3" fmla="*/ 2374672 w 2968340"/>
              <a:gd name="connsiteY3" fmla="*/ 1187336 h 1187336"/>
              <a:gd name="connsiteX4" fmla="*/ 0 w 2968340"/>
              <a:gd name="connsiteY4" fmla="*/ 1187336 h 1187336"/>
              <a:gd name="connsiteX5" fmla="*/ 593668 w 2968340"/>
              <a:gd name="connsiteY5" fmla="*/ 593668 h 1187336"/>
              <a:gd name="connsiteX6" fmla="*/ 0 w 2968340"/>
              <a:gd name="connsiteY6" fmla="*/ 0 h 1187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68340" h="1187336">
                <a:moveTo>
                  <a:pt x="0" y="0"/>
                </a:moveTo>
                <a:lnTo>
                  <a:pt x="2374672" y="0"/>
                </a:lnTo>
                <a:lnTo>
                  <a:pt x="2968340" y="593668"/>
                </a:lnTo>
                <a:lnTo>
                  <a:pt x="2374672" y="1187336"/>
                </a:lnTo>
                <a:lnTo>
                  <a:pt x="0" y="1187336"/>
                </a:lnTo>
                <a:lnTo>
                  <a:pt x="593668" y="5936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13988" tIns="10160" rIns="593668" bIns="1016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SG" sz="1600" kern="1200" dirty="0"/>
              <a:t>Use power system metrics to assess the value of streamflow forecasts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C0B4EF0-0BD1-1608-5A64-15B9A6B278E3}"/>
              </a:ext>
            </a:extLst>
          </p:cNvPr>
          <p:cNvSpPr/>
          <p:nvPr/>
        </p:nvSpPr>
        <p:spPr>
          <a:xfrm>
            <a:off x="7552805" y="5047419"/>
            <a:ext cx="2968340" cy="1187336"/>
          </a:xfrm>
          <a:custGeom>
            <a:avLst/>
            <a:gdLst>
              <a:gd name="connsiteX0" fmla="*/ 0 w 2968340"/>
              <a:gd name="connsiteY0" fmla="*/ 0 h 1187336"/>
              <a:gd name="connsiteX1" fmla="*/ 2374672 w 2968340"/>
              <a:gd name="connsiteY1" fmla="*/ 0 h 1187336"/>
              <a:gd name="connsiteX2" fmla="*/ 2968340 w 2968340"/>
              <a:gd name="connsiteY2" fmla="*/ 593668 h 1187336"/>
              <a:gd name="connsiteX3" fmla="*/ 2374672 w 2968340"/>
              <a:gd name="connsiteY3" fmla="*/ 1187336 h 1187336"/>
              <a:gd name="connsiteX4" fmla="*/ 0 w 2968340"/>
              <a:gd name="connsiteY4" fmla="*/ 1187336 h 1187336"/>
              <a:gd name="connsiteX5" fmla="*/ 593668 w 2968340"/>
              <a:gd name="connsiteY5" fmla="*/ 593668 h 1187336"/>
              <a:gd name="connsiteX6" fmla="*/ 0 w 2968340"/>
              <a:gd name="connsiteY6" fmla="*/ 0 h 1187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68340" h="1187336">
                <a:moveTo>
                  <a:pt x="0" y="0"/>
                </a:moveTo>
                <a:lnTo>
                  <a:pt x="2374672" y="0"/>
                </a:lnTo>
                <a:lnTo>
                  <a:pt x="2968340" y="593668"/>
                </a:lnTo>
                <a:lnTo>
                  <a:pt x="2374672" y="1187336"/>
                </a:lnTo>
                <a:lnTo>
                  <a:pt x="0" y="1187336"/>
                </a:lnTo>
                <a:lnTo>
                  <a:pt x="593668" y="5936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13988" tIns="10160" rIns="593668" bIns="1016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SG" sz="1600" kern="1200" dirty="0"/>
              <a:t>Trade-off between benefits during and after the monsoon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A9510B-A916-6DA9-B743-3920C613B511}"/>
              </a:ext>
            </a:extLst>
          </p:cNvPr>
          <p:cNvSpPr txBox="1"/>
          <p:nvPr/>
        </p:nvSpPr>
        <p:spPr>
          <a:xfrm>
            <a:off x="658762" y="1855721"/>
            <a:ext cx="1533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Sub-topic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80F5BE-36B6-3A34-A299-502806096663}"/>
              </a:ext>
            </a:extLst>
          </p:cNvPr>
          <p:cNvSpPr txBox="1"/>
          <p:nvPr/>
        </p:nvSpPr>
        <p:spPr>
          <a:xfrm>
            <a:off x="658762" y="3456514"/>
            <a:ext cx="1533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Sub-topic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0A7FCA-83E9-F08C-7FEC-23B8856EA665}"/>
              </a:ext>
            </a:extLst>
          </p:cNvPr>
          <p:cNvSpPr txBox="1"/>
          <p:nvPr/>
        </p:nvSpPr>
        <p:spPr>
          <a:xfrm>
            <a:off x="658762" y="5193773"/>
            <a:ext cx="1533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Sub-topic 3</a:t>
            </a:r>
          </a:p>
        </p:txBody>
      </p:sp>
    </p:spTree>
    <p:extLst>
      <p:ext uri="{BB962C8B-B14F-4D97-AF65-F5344CB8AC3E}">
        <p14:creationId xmlns:p14="http://schemas.microsoft.com/office/powerpoint/2010/main" val="117213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9" grpId="0"/>
      <p:bldP spid="10" grpId="0"/>
      <p:bldP spid="1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31218-5E77-63DC-B2F2-896E02BEB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43</a:t>
            </a:fld>
            <a:endParaRPr lang="en-SG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516AA2-D54B-B4DA-1B16-EDC64E47B9EF}"/>
              </a:ext>
            </a:extLst>
          </p:cNvPr>
          <p:cNvSpPr txBox="1"/>
          <p:nvPr/>
        </p:nvSpPr>
        <p:spPr>
          <a:xfrm flipH="1">
            <a:off x="0" y="0"/>
            <a:ext cx="686291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Future 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89D677-15F0-1E23-8079-DE6EE71247F0}"/>
              </a:ext>
            </a:extLst>
          </p:cNvPr>
          <p:cNvSpPr txBox="1"/>
          <p:nvPr/>
        </p:nvSpPr>
        <p:spPr>
          <a:xfrm>
            <a:off x="904746" y="998254"/>
            <a:ext cx="5309838" cy="2232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Speed up computation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Model interconnections between countries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F4429AD-42E7-DF56-BCD4-00BB0EF7E292}"/>
              </a:ext>
            </a:extLst>
          </p:cNvPr>
          <p:cNvGrpSpPr/>
          <p:nvPr/>
        </p:nvGrpSpPr>
        <p:grpSpPr>
          <a:xfrm>
            <a:off x="5866819" y="539421"/>
            <a:ext cx="4721928" cy="5779157"/>
            <a:chOff x="6745526" y="1589494"/>
            <a:chExt cx="2328124" cy="350241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CF2DCF3-8E98-8E5E-50E4-3C5E5B1D4D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500" r="41194" b="2222"/>
            <a:stretch/>
          </p:blipFill>
          <p:spPr>
            <a:xfrm>
              <a:off x="6745526" y="1589494"/>
              <a:ext cx="2274805" cy="3502413"/>
            </a:xfrm>
            <a:prstGeom prst="snipRound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0D0BA03-A339-63B1-626A-802B99870B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1523" t="5606" r="17354" b="89197"/>
            <a:stretch/>
          </p:blipFill>
          <p:spPr>
            <a:xfrm>
              <a:off x="7779513" y="2043836"/>
              <a:ext cx="1294137" cy="1820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187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1ABA519-8C8D-4270-8A47-2A07BAC81A84}"/>
              </a:ext>
            </a:extLst>
          </p:cNvPr>
          <p:cNvSpPr txBox="1"/>
          <p:nvPr/>
        </p:nvSpPr>
        <p:spPr>
          <a:xfrm>
            <a:off x="1408014" y="2105561"/>
            <a:ext cx="936248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0" spc="-70" dirty="0">
                <a:latin typeface="Edwardian Script ITC" panose="030303020407070D0804" pitchFamily="66" charset="0"/>
                <a:ea typeface="Open Sans" panose="020B0606030504020204" pitchFamily="34" charset="0"/>
                <a:cs typeface="Open Sans" panose="020B0606030504020204" pitchFamily="34" charset="0"/>
              </a:rPr>
              <a:t>Thank you!</a:t>
            </a:r>
            <a:endParaRPr lang="en-US" sz="10000" dirty="0">
              <a:latin typeface="Edwardian Script ITC" panose="030303020407070D0804" pitchFamily="66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2794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77254D-F83D-4454-BD23-9837A9B5D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45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913571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77254D-F83D-4454-BD23-9837A9B5D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46</a:t>
            </a:fld>
            <a:endParaRPr lang="en-S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84FF23-F48A-4CF1-9DB4-BE1956A204CC}"/>
              </a:ext>
            </a:extLst>
          </p:cNvPr>
          <p:cNvSpPr txBox="1"/>
          <p:nvPr/>
        </p:nvSpPr>
        <p:spPr>
          <a:xfrm flipH="1">
            <a:off x="0" y="0"/>
            <a:ext cx="508756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3600" b="0" dirty="0">
                <a:solidFill>
                  <a:schemeClr val="accent5">
                    <a:lumMod val="50000"/>
                  </a:schemeClr>
                </a:solidFill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472088-3B5E-4144-854C-AB3948CD9263}"/>
              </a:ext>
            </a:extLst>
          </p:cNvPr>
          <p:cNvSpPr txBox="1"/>
          <p:nvPr/>
        </p:nvSpPr>
        <p:spPr>
          <a:xfrm>
            <a:off x="194429" y="555724"/>
            <a:ext cx="11482632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Chowdhury, A. K., Dang, T. D., Nguyen, H. T., Koh, R., &amp; </a:t>
            </a: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Galelli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, S. (2021). The Greater Mekong's Climate‐Water‐Energy Nexus: How ENSO‐Triggered Regional Droughts Affect Power Supply and CO2 Emissions. Earth's Future, 9(3), e2020EF001814. </a:t>
            </a: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doi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 </a:t>
            </a:r>
            <a:r>
              <a:rPr lang="en-SG" sz="1400" i="0" u="none" strike="noStrike" dirty="0">
                <a:solidFill>
                  <a:srgbClr val="005274"/>
                </a:solidFill>
                <a:effectLst/>
                <a:hlinkClick r:id="rId2"/>
              </a:rPr>
              <a:t>10.1029/2020EF001814</a:t>
            </a:r>
            <a:endParaRPr lang="en-US" sz="14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Chowdhury, A. K., Kern, J., Dang, T. D., &amp; </a:t>
            </a: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Galelli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, S. (2020). </a:t>
            </a: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PowNet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 a network-constrained unit commitment/economic dispatch model for large-scale power systems analysis. Journal of Open Research Software, 8(1). </a:t>
            </a: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doi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 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  <a:hlinkClick r:id="rId3"/>
              </a:rPr>
              <a:t>10.5334/jors.302</a:t>
            </a:r>
            <a:endParaRPr lang="en-US" sz="1400" b="0" dirty="0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Electricite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Du </a:t>
            </a: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Cambodge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(2016). 2016 Annual Report. Technical Report, </a:t>
            </a: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Electricite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Du </a:t>
            </a: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Cambodge</a:t>
            </a:r>
            <a:endParaRPr lang="en-US" sz="1400" b="0" dirty="0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Gebretsadik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, Y., </a:t>
            </a: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Fant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, C., Strzepek, K., &amp; Arndt, C. (2016). Optimized reservoir operation model of regional wind and hydro power integration case study: Zambezi basin and South Africa. Applied Energy, 161, 574-582. </a:t>
            </a:r>
            <a:r>
              <a:rPr lang="en-US" sz="1400" b="0" dirty="0" err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doi</a:t>
            </a:r>
            <a:r>
              <a:rPr lang="en-US" sz="14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 </a:t>
            </a:r>
            <a:r>
              <a:rPr lang="en-SG" sz="1400" b="0" i="0" u="none" strike="noStrike" dirty="0">
                <a:solidFill>
                  <a:srgbClr val="0C7DBB"/>
                </a:solidFill>
                <a:effectLst/>
                <a:latin typeface="NexusSans"/>
                <a:hlinkClick r:id="rId4" tooltip="Persistent link using digital object identifier"/>
              </a:rPr>
              <a:t>10.1016/j.apenergy.2015.09.077</a:t>
            </a:r>
            <a:endParaRPr lang="en-US" sz="1400" b="0" dirty="0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Harrigan, S., </a:t>
            </a:r>
            <a:r>
              <a:rPr lang="en-US" sz="1400" dirty="0" err="1"/>
              <a:t>Zsoter</a:t>
            </a:r>
            <a:r>
              <a:rPr lang="en-US" sz="1400" dirty="0"/>
              <a:t>, E., Alfieri, L., Prudhomme, C., </a:t>
            </a:r>
            <a:r>
              <a:rPr lang="en-US" sz="1400" dirty="0" err="1"/>
              <a:t>Salamon</a:t>
            </a:r>
            <a:r>
              <a:rPr lang="en-US" sz="1400" dirty="0"/>
              <a:t>, P., </a:t>
            </a:r>
            <a:r>
              <a:rPr lang="en-US" sz="1400" dirty="0" err="1"/>
              <a:t>Wetterhall</a:t>
            </a:r>
            <a:r>
              <a:rPr lang="en-US" sz="1400" dirty="0"/>
              <a:t>, F., C. Barnard, H. </a:t>
            </a:r>
            <a:r>
              <a:rPr lang="en-US" sz="1400" dirty="0" err="1"/>
              <a:t>Cloke</a:t>
            </a:r>
            <a:r>
              <a:rPr lang="en-US" sz="1400" dirty="0"/>
              <a:t> &amp; </a:t>
            </a:r>
            <a:r>
              <a:rPr lang="en-US" sz="1400" dirty="0" err="1"/>
              <a:t>Pappenberger</a:t>
            </a:r>
            <a:r>
              <a:rPr lang="en-US" sz="1400" dirty="0"/>
              <a:t>, F. (2020). GloFAS-ERA5 operational global river discharge reanalysis 1979–present. Earth System Science Data, 12(3), 2043-2060. </a:t>
            </a:r>
            <a:r>
              <a:rPr lang="en-US" sz="1400" dirty="0" err="1"/>
              <a:t>doi</a:t>
            </a:r>
            <a:r>
              <a:rPr lang="en-US" sz="1400" dirty="0"/>
              <a:t>: </a:t>
            </a:r>
            <a:r>
              <a:rPr lang="en-SG" sz="1400" dirty="0">
                <a:hlinkClick r:id="rId5"/>
              </a:rPr>
              <a:t>10.24381/cds.a4fdd6b9</a:t>
            </a:r>
            <a:endParaRPr lang="en-US" sz="1400" dirty="0"/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 err="1"/>
              <a:t>Kahil</a:t>
            </a:r>
            <a:r>
              <a:rPr lang="en-US" sz="1400" dirty="0"/>
              <a:t>, T., Parkinson, S., Satoh, Y., </a:t>
            </a:r>
            <a:r>
              <a:rPr lang="en-US" sz="1400" dirty="0" err="1"/>
              <a:t>Greve</a:t>
            </a:r>
            <a:r>
              <a:rPr lang="en-US" sz="1400" dirty="0"/>
              <a:t>, P., </a:t>
            </a:r>
            <a:r>
              <a:rPr lang="en-US" sz="1400" dirty="0" err="1"/>
              <a:t>Burek</a:t>
            </a:r>
            <a:r>
              <a:rPr lang="en-US" sz="1400" dirty="0"/>
              <a:t>, P., </a:t>
            </a:r>
            <a:r>
              <a:rPr lang="en-US" sz="1400" dirty="0" err="1"/>
              <a:t>Veldkamp</a:t>
            </a:r>
            <a:r>
              <a:rPr lang="en-US" sz="1400" dirty="0"/>
              <a:t>, T. I., ... &amp; Wada, Y. (2018). A continental‐scale </a:t>
            </a:r>
            <a:r>
              <a:rPr lang="en-US" sz="1400" dirty="0" err="1"/>
              <a:t>hydroeconomic</a:t>
            </a:r>
            <a:r>
              <a:rPr lang="en-US" sz="1400" dirty="0"/>
              <a:t> model for integrating water‐energy‐land nexus solutions. Water resources research, 54(10), 7511-7533. </a:t>
            </a:r>
            <a:r>
              <a:rPr lang="en-US" sz="1400" dirty="0" err="1"/>
              <a:t>doi</a:t>
            </a:r>
            <a:r>
              <a:rPr lang="en-US" sz="1400" dirty="0"/>
              <a:t>: </a:t>
            </a:r>
            <a:r>
              <a:rPr lang="en-SG" sz="1400" i="0" u="none" strike="noStrike" dirty="0">
                <a:solidFill>
                  <a:srgbClr val="005274"/>
                </a:solidFill>
                <a:effectLst/>
                <a:hlinkClick r:id="rId6"/>
              </a:rPr>
              <a:t>10.1029/2017WR022478</a:t>
            </a:r>
            <a:endParaRPr lang="en-US" sz="1400" dirty="0"/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Kelly, T. D., &amp; Foster, T. (2021). </a:t>
            </a:r>
            <a:r>
              <a:rPr lang="en-US" sz="1400" dirty="0" err="1"/>
              <a:t>AquaCrop-OSPy</a:t>
            </a:r>
            <a:r>
              <a:rPr lang="en-US" sz="1400" dirty="0"/>
              <a:t>: Bridging the gap between research and practice in crop-water modeling. Agricultural Water Management, 254, 106976. </a:t>
            </a:r>
            <a:r>
              <a:rPr lang="en-US" sz="1400" dirty="0" err="1"/>
              <a:t>doi</a:t>
            </a:r>
            <a:r>
              <a:rPr lang="en-US" sz="1400" dirty="0"/>
              <a:t>: </a:t>
            </a:r>
            <a:r>
              <a:rPr lang="en-SG" sz="1400" b="0" i="0" u="sng" dirty="0">
                <a:solidFill>
                  <a:srgbClr val="E9711C"/>
                </a:solidFill>
                <a:effectLst/>
                <a:latin typeface="NexusSans"/>
                <a:hlinkClick r:id="rId7" tooltip="Persistent link using digital object identifier"/>
              </a:rPr>
              <a:t>10.1016/j.agwat.2021.106976</a:t>
            </a:r>
            <a:endParaRPr lang="en-US" sz="1400" dirty="0"/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Kern, J. D., </a:t>
            </a:r>
            <a:r>
              <a:rPr lang="en-US" sz="1400" dirty="0" err="1"/>
              <a:t>Patino-Echeverri</a:t>
            </a:r>
            <a:r>
              <a:rPr lang="en-US" sz="1400" dirty="0"/>
              <a:t>, D., &amp; </a:t>
            </a:r>
            <a:r>
              <a:rPr lang="en-US" sz="1400" dirty="0" err="1"/>
              <a:t>Characklis</a:t>
            </a:r>
            <a:r>
              <a:rPr lang="en-US" sz="1400" dirty="0"/>
              <a:t>, G. W. (2014). An integrated reservoir-power system model for evaluating the impacts of wind integration on hydropower resources. Renewable energy, 71, 553-562. </a:t>
            </a:r>
            <a:r>
              <a:rPr lang="en-US" sz="1400" dirty="0" err="1"/>
              <a:t>doi</a:t>
            </a:r>
            <a:r>
              <a:rPr lang="en-US" sz="1400" dirty="0"/>
              <a:t>: </a:t>
            </a:r>
            <a:r>
              <a:rPr lang="en-SG" sz="1400" b="0" i="0" u="none" strike="noStrike" dirty="0">
                <a:solidFill>
                  <a:srgbClr val="0C7DBB"/>
                </a:solidFill>
                <a:effectLst/>
                <a:latin typeface="NexusSans"/>
                <a:hlinkClick r:id="rId8" tooltip="Persistent link using digital object identifier"/>
              </a:rPr>
              <a:t>10.1016/j.renene.2014.06.014</a:t>
            </a:r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National Center for Atmospheric Research Staff (Eds). Last modified 08 Nov 2017. "The Climate Data Guide: Climate Forecast System Reanalysis (CFSR)." Retrieved from </a:t>
            </a:r>
            <a:r>
              <a:rPr lang="en-US" sz="1400" dirty="0">
                <a:hlinkClick r:id="rId9"/>
              </a:rPr>
              <a:t>https://climatedataguide.ucar.edu/climate-data/climate-forecast-system-reanalysis-cfsr</a:t>
            </a:r>
            <a:r>
              <a:rPr lang="en-US" sz="1400" dirty="0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400" b="0" i="0" dirty="0" err="1">
                <a:effectLst/>
              </a:rPr>
              <a:t>Pfenninger</a:t>
            </a:r>
            <a:r>
              <a:rPr lang="en-SG" sz="1400" b="0" i="0" dirty="0">
                <a:effectLst/>
              </a:rPr>
              <a:t>, S. &amp; </a:t>
            </a:r>
            <a:r>
              <a:rPr lang="en-SG" sz="1400" b="0" i="0" dirty="0" err="1">
                <a:effectLst/>
              </a:rPr>
              <a:t>Staffell</a:t>
            </a:r>
            <a:r>
              <a:rPr lang="en-SG" sz="1400" b="0" i="0" dirty="0">
                <a:effectLst/>
              </a:rPr>
              <a:t>, I. (2016). Long-term patterns of European PV output using 30 years of validated hourly reanalysis and satellite data. Energy 114, pp. 1251-1265. </a:t>
            </a:r>
            <a:r>
              <a:rPr lang="en-SG" sz="1400" b="0" i="0" dirty="0" err="1">
                <a:effectLst/>
              </a:rPr>
              <a:t>doi</a:t>
            </a:r>
            <a:r>
              <a:rPr lang="en-SG" sz="1400" b="0" i="0" dirty="0">
                <a:effectLst/>
              </a:rPr>
              <a:t>: </a:t>
            </a:r>
            <a:r>
              <a:rPr lang="en-SG" sz="1400" b="0" i="0" u="none" strike="noStrike" dirty="0">
                <a:solidFill>
                  <a:srgbClr val="3887BE"/>
                </a:solidFill>
                <a:effectLst/>
                <a:hlinkClick r:id="rId10"/>
              </a:rPr>
              <a:t>10.1016/j.energy.2016.08.060</a:t>
            </a:r>
            <a:endParaRPr lang="en-SG" sz="1400" b="0" i="0" dirty="0">
              <a:solidFill>
                <a:srgbClr val="595959"/>
              </a:solidFill>
              <a:effectLst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400" b="0" i="0" dirty="0" err="1">
                <a:effectLst/>
              </a:rPr>
              <a:t>Staffell</a:t>
            </a:r>
            <a:r>
              <a:rPr lang="en-SG" sz="1400" b="0" i="0" dirty="0">
                <a:effectLst/>
              </a:rPr>
              <a:t>, Iain and </a:t>
            </a:r>
            <a:r>
              <a:rPr lang="en-SG" sz="1400" b="0" i="0" dirty="0" err="1">
                <a:effectLst/>
              </a:rPr>
              <a:t>Pfenninger</a:t>
            </a:r>
            <a:r>
              <a:rPr lang="en-SG" sz="1400" b="0" i="0" dirty="0">
                <a:effectLst/>
              </a:rPr>
              <a:t>, Stefan (2016). Using Bias-Corrected Reanalysis to Simulate Current and Future Wind Power Output. Energy 114, pp. 1224-1239. </a:t>
            </a:r>
            <a:r>
              <a:rPr lang="en-SG" sz="1400" b="0" i="0" dirty="0" err="1">
                <a:effectLst/>
              </a:rPr>
              <a:t>doi</a:t>
            </a:r>
            <a:r>
              <a:rPr lang="en-SG" sz="1400" b="0" i="0" dirty="0">
                <a:effectLst/>
              </a:rPr>
              <a:t>: </a:t>
            </a:r>
            <a:r>
              <a:rPr lang="en-SG" sz="1400" b="0" i="0" u="none" strike="noStrike" dirty="0">
                <a:solidFill>
                  <a:srgbClr val="3887BE"/>
                </a:solidFill>
                <a:effectLst/>
                <a:hlinkClick r:id="rId11"/>
              </a:rPr>
              <a:t>10.1016/j.energy.2016.08.068</a:t>
            </a:r>
            <a:endParaRPr lang="en-SG" sz="1400" b="0" i="0" dirty="0">
              <a:solidFill>
                <a:srgbClr val="595959"/>
              </a:solidFill>
              <a:effectLst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 err="1"/>
              <a:t>Su</a:t>
            </a:r>
            <a:r>
              <a:rPr lang="en-US" sz="1400" dirty="0"/>
              <a:t>, Y., Kern, J. D., </a:t>
            </a:r>
            <a:r>
              <a:rPr lang="en-US" sz="1400" dirty="0" err="1"/>
              <a:t>Denaro</a:t>
            </a:r>
            <a:r>
              <a:rPr lang="en-US" sz="1400" dirty="0"/>
              <a:t>, S., Hill, J., Reed, P., Sun, Y., Cohen, J., &amp; </a:t>
            </a:r>
            <a:r>
              <a:rPr lang="en-US" sz="1400" dirty="0" err="1"/>
              <a:t>Characklis</a:t>
            </a:r>
            <a:r>
              <a:rPr lang="en-US" sz="1400" dirty="0"/>
              <a:t>, G. W. (2020). An open source model for quantifying risks in bulk electric power systems from spatially and temporally correlated hydrometeorological processes. Environmental Modelling &amp; Software, 126, 104667. </a:t>
            </a:r>
            <a:r>
              <a:rPr lang="en-US" sz="1400" dirty="0" err="1"/>
              <a:t>doi</a:t>
            </a:r>
            <a:r>
              <a:rPr lang="en-US" sz="1400" dirty="0"/>
              <a:t>: </a:t>
            </a:r>
            <a:r>
              <a:rPr lang="en-SG" sz="1400" b="0" i="0" u="sng" dirty="0">
                <a:solidFill>
                  <a:srgbClr val="E9711C"/>
                </a:solidFill>
                <a:effectLst/>
                <a:latin typeface="NexusSans"/>
                <a:hlinkClick r:id="rId12" tooltip="Persistent link using digital object identifier"/>
              </a:rPr>
              <a:t>10.1016/j.envsoft.2020.104667</a:t>
            </a:r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Vinca, A., Parkinson, S., Byers, E., </a:t>
            </a:r>
            <a:r>
              <a:rPr lang="en-US" sz="1400" dirty="0" err="1"/>
              <a:t>Burek</a:t>
            </a:r>
            <a:r>
              <a:rPr lang="en-US" sz="1400" dirty="0"/>
              <a:t>, P., Khan, Z., </a:t>
            </a:r>
            <a:r>
              <a:rPr lang="en-US" sz="1400" dirty="0" err="1"/>
              <a:t>Krey</a:t>
            </a:r>
            <a:r>
              <a:rPr lang="en-US" sz="1400" dirty="0"/>
              <a:t>, V., ... &amp; </a:t>
            </a:r>
            <a:r>
              <a:rPr lang="en-US" sz="1400" dirty="0" err="1"/>
              <a:t>Riahi</a:t>
            </a:r>
            <a:r>
              <a:rPr lang="en-US" sz="1400" dirty="0"/>
              <a:t>, K. (2020). The </a:t>
            </a:r>
            <a:r>
              <a:rPr lang="en-US" sz="1400" dirty="0" err="1"/>
              <a:t>NExus</a:t>
            </a:r>
            <a:r>
              <a:rPr lang="en-US" sz="1400" dirty="0"/>
              <a:t> Solutions Tool (NEST) v1. 0: an open platform for optimizing multi-scale energy–water–land system transformations. Geoscientific Model Development, 13(3), 1095-1121. </a:t>
            </a:r>
            <a:r>
              <a:rPr lang="en-US" sz="1400" dirty="0" err="1"/>
              <a:t>doi</a:t>
            </a:r>
            <a:r>
              <a:rPr lang="en-US" sz="1400" dirty="0"/>
              <a:t>: </a:t>
            </a:r>
            <a:r>
              <a:rPr lang="en-US" sz="1400" dirty="0">
                <a:hlinkClick r:id="rId13"/>
              </a:rPr>
              <a:t>10.5194/gmd-2019-134</a:t>
            </a:r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 err="1"/>
              <a:t>Voisin</a:t>
            </a:r>
            <a:r>
              <a:rPr lang="en-US" sz="1400" dirty="0"/>
              <a:t>, N., </a:t>
            </a:r>
            <a:r>
              <a:rPr lang="en-US" sz="1400" dirty="0" err="1"/>
              <a:t>Kintner</a:t>
            </a:r>
            <a:r>
              <a:rPr lang="en-US" sz="1400" dirty="0"/>
              <a:t>-Meyer, M., Skaggs, R., Nguyen, T., Wu, D., Dirks, J., </a:t>
            </a:r>
            <a:r>
              <a:rPr lang="en-US" sz="1400" dirty="0" err="1"/>
              <a:t>Xie</a:t>
            </a:r>
            <a:r>
              <a:rPr lang="en-US" sz="1400" dirty="0"/>
              <a:t>, Y., &amp; Hejazi, M. (2016). Vulnerability of the US western electric grid to hydro-climatological conditions: How bad can it get?. Energy, 115, 1-12. </a:t>
            </a:r>
            <a:r>
              <a:rPr lang="en-US" sz="1400" dirty="0" err="1"/>
              <a:t>doi</a:t>
            </a:r>
            <a:r>
              <a:rPr lang="en-US" sz="1400" dirty="0"/>
              <a:t>: </a:t>
            </a:r>
            <a:r>
              <a:rPr lang="en-SG" sz="1400" b="0" i="0" u="sng" dirty="0">
                <a:solidFill>
                  <a:srgbClr val="E9711C"/>
                </a:solidFill>
                <a:effectLst/>
                <a:latin typeface="NexusSans"/>
                <a:hlinkClick r:id="rId14" tooltip="Persistent link using digital object identifier"/>
              </a:rPr>
              <a:t>10.1016/j.energy.2016.08.059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90364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226F8-8C0C-27AC-A8BE-C7840F255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F8536-A234-1550-CAE6-80D1993DE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7F6CE-C15C-62E2-AC88-6D63B6F41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47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336287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BDB8-9A9F-A71D-D5FB-1EB50DA74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7F831-3070-B3EE-A6FE-DE58E1936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C4016-D372-5834-235A-B67C2BC0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48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44215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94FC820-DF6D-4684-A525-FD279B9C5902}"/>
              </a:ext>
            </a:extLst>
          </p:cNvPr>
          <p:cNvSpPr txBox="1"/>
          <p:nvPr/>
        </p:nvSpPr>
        <p:spPr>
          <a:xfrm>
            <a:off x="3204085" y="5752353"/>
            <a:ext cx="67671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Min, Ho &amp;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Wagh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Sumit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 &amp;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Kadier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Abudukeremu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 &amp;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Gondal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, Irfan &amp; Azim, Nur &amp; Mishra, Mukesh. (2018). 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Gill Sans MT"/>
                <a:cs typeface="Gill Sans MT"/>
              </a:rPr>
              <a:t>Renewable Energy Technologies.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640576-792A-44C2-9253-2E8F1C681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5</a:t>
            </a:fld>
            <a:endParaRPr lang="en-S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62C0884-2CED-43EC-86C1-E4E18DF50693}"/>
                  </a:ext>
                </a:extLst>
              </p:cNvPr>
              <p:cNvSpPr txBox="1"/>
              <p:nvPr/>
            </p:nvSpPr>
            <p:spPr>
              <a:xfrm>
                <a:off x="28113" y="4538071"/>
                <a:ext cx="3246425" cy="1962653"/>
              </a:xfrm>
              <a:prstGeom prst="rect">
                <a:avLst/>
              </a:prstGeom>
              <a:solidFill>
                <a:srgbClr val="FFFFFF">
                  <a:alpha val="85098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sz="2000" b="0" dirty="0">
                    <a:latin typeface="Cambria Math" panose="02040503050406030204" pitchFamily="18" charset="0"/>
                  </a:rPr>
                  <a:t>Mass balance equation:</a:t>
                </a:r>
              </a:p>
              <a:p>
                <a:pPr algn="ctr"/>
                <a:endParaRPr lang="en-SG" sz="2000" b="0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SG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SG" sz="2000" b="0" i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SG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SG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𝑠𝑝𝑖𝑙𝑙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SG" sz="2000" dirty="0"/>
                  <a:t> </a:t>
                </a:r>
                <a14:m>
                  <m:oMath xmlns:m="http://schemas.openxmlformats.org/officeDocument/2006/math">
                    <m:r>
                      <a:rPr lang="en-SG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𝑒𝑣𝑎𝑝𝑜𝑟𝑎𝑡𝑖𝑜𝑛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SG" sz="2000" dirty="0"/>
              </a:p>
              <a:p>
                <a:pPr algn="ctr"/>
                <a:endParaRPr lang="en-SG" sz="2000" dirty="0"/>
              </a:p>
              <a:p>
                <a:pPr algn="ctr"/>
                <a:r>
                  <a:rPr lang="en-SG" sz="2000" dirty="0" err="1"/>
                  <a:t>s.t.</a:t>
                </a:r>
                <a:r>
                  <a:rPr lang="en-SG" sz="2000" dirty="0"/>
                  <a:t> </a:t>
                </a:r>
                <a14:m>
                  <m:oMath xmlns:m="http://schemas.openxmlformats.org/officeDocument/2006/math"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SG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 </m:t>
                    </m:r>
                    <m:sSub>
                      <m:sSubPr>
                        <m:ctrlP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SG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≤ </m:t>
                    </m:r>
                    <m:sSub>
                      <m:sSubPr>
                        <m:ctrlP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SG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𝑐𝑎𝑝</m:t>
                        </m:r>
                      </m:sub>
                    </m:sSub>
                  </m:oMath>
                </a14:m>
                <a:endParaRPr lang="en-SG" sz="2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62C0884-2CED-43EC-86C1-E4E18DF506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13" y="4538071"/>
                <a:ext cx="3246425" cy="1962653"/>
              </a:xfrm>
              <a:prstGeom prst="rect">
                <a:avLst/>
              </a:prstGeom>
              <a:blipFill>
                <a:blip r:embed="rId2"/>
                <a:stretch>
                  <a:fillRect t="-1553" b="-3727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87FDD18-9796-489E-B736-388AC9176FFC}"/>
              </a:ext>
            </a:extLst>
          </p:cNvPr>
          <p:cNvSpPr txBox="1"/>
          <p:nvPr/>
        </p:nvSpPr>
        <p:spPr>
          <a:xfrm flipH="1">
            <a:off x="-2" y="21017"/>
            <a:ext cx="508756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Reservoir Operations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B3E20F-37C8-4636-BE96-1F3EAC8D56FF}"/>
              </a:ext>
            </a:extLst>
          </p:cNvPr>
          <p:cNvSpPr txBox="1"/>
          <p:nvPr/>
        </p:nvSpPr>
        <p:spPr>
          <a:xfrm>
            <a:off x="-217" y="3466420"/>
            <a:ext cx="15742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Storage at time </a:t>
            </a:r>
            <a:r>
              <a:rPr lang="en-SG" sz="1600" i="1" dirty="0">
                <a:solidFill>
                  <a:schemeClr val="accent1"/>
                </a:solidFill>
              </a:rPr>
              <a:t>t</a:t>
            </a:r>
            <a:endParaRPr lang="en-SG" sz="1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9E186F6-B857-40A8-B209-4701A829EFE1}"/>
                  </a:ext>
                </a:extLst>
              </p:cNvPr>
              <p:cNvSpPr txBox="1"/>
              <p:nvPr/>
            </p:nvSpPr>
            <p:spPr>
              <a:xfrm>
                <a:off x="9150717" y="2587762"/>
                <a:ext cx="2889855" cy="1015663"/>
              </a:xfrm>
              <a:prstGeom prst="rect">
                <a:avLst/>
              </a:prstGeom>
              <a:solidFill>
                <a:srgbClr val="FFFFFF">
                  <a:alpha val="85098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sz="2000" dirty="0">
                    <a:latin typeface="Cambria Math" panose="02040503050406030204" pitchFamily="18" charset="0"/>
                  </a:rPr>
                  <a:t>Hydropower equation:</a:t>
                </a:r>
              </a:p>
              <a:p>
                <a:pPr algn="ctr"/>
                <a:r>
                  <a:rPr lang="en-SG" sz="2000" dirty="0">
                    <a:latin typeface="Cambria Math" panose="02040503050406030204" pitchFamily="18" charset="0"/>
                  </a:rPr>
                  <a:t> </a:t>
                </a:r>
                <a:endParaRPr lang="en-SG" sz="2000" b="0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SG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SG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SG" sz="2000" dirty="0"/>
                  <a:t> x </a:t>
                </a:r>
                <a14:m>
                  <m:oMath xmlns:m="http://schemas.openxmlformats.org/officeDocument/2006/math">
                    <m:r>
                      <a:rPr lang="en-SG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SG" sz="2000" dirty="0"/>
                  <a:t> x g 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SG" sz="2000" dirty="0"/>
                  <a:t> 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SG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SG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9E186F6-B857-40A8-B209-4701A829EF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0717" y="2587762"/>
                <a:ext cx="2889855" cy="1015663"/>
              </a:xfrm>
              <a:prstGeom prst="rect">
                <a:avLst/>
              </a:prstGeom>
              <a:blipFill>
                <a:blip r:embed="rId3"/>
                <a:stretch>
                  <a:fillRect t="-3614" b="-10241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Arc 10">
            <a:extLst>
              <a:ext uri="{FF2B5EF4-FFF2-40B4-BE49-F238E27FC236}">
                <a16:creationId xmlns:a16="http://schemas.microsoft.com/office/drawing/2014/main" id="{AC36B884-B5C4-4160-95AC-3313F79D4396}"/>
              </a:ext>
            </a:extLst>
          </p:cNvPr>
          <p:cNvSpPr/>
          <p:nvPr/>
        </p:nvSpPr>
        <p:spPr>
          <a:xfrm rot="13072313">
            <a:off x="176916" y="3465219"/>
            <a:ext cx="1339022" cy="2007351"/>
          </a:xfrm>
          <a:prstGeom prst="arc">
            <a:avLst>
              <a:gd name="adj1" fmla="val 16374637"/>
              <a:gd name="adj2" fmla="val 1690471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148E84-04D7-450E-87F7-EA6C2C479544}"/>
              </a:ext>
            </a:extLst>
          </p:cNvPr>
          <p:cNvSpPr txBox="1"/>
          <p:nvPr/>
        </p:nvSpPr>
        <p:spPr>
          <a:xfrm>
            <a:off x="1137580" y="3799921"/>
            <a:ext cx="107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Inflow to reservoir</a:t>
            </a: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CF97EFEE-6ECE-4C86-BB51-E073B53E00BD}"/>
              </a:ext>
            </a:extLst>
          </p:cNvPr>
          <p:cNvSpPr/>
          <p:nvPr/>
        </p:nvSpPr>
        <p:spPr>
          <a:xfrm rot="13488051">
            <a:off x="1484173" y="3957018"/>
            <a:ext cx="1073502" cy="1462068"/>
          </a:xfrm>
          <a:prstGeom prst="arc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7FAC10DC-BAEB-46AF-A656-A66ED3EBDBDE}"/>
              </a:ext>
            </a:extLst>
          </p:cNvPr>
          <p:cNvSpPr/>
          <p:nvPr/>
        </p:nvSpPr>
        <p:spPr>
          <a:xfrm rot="2633065">
            <a:off x="959866" y="3115311"/>
            <a:ext cx="1595945" cy="2923758"/>
          </a:xfrm>
          <a:prstGeom prst="arc">
            <a:avLst>
              <a:gd name="adj1" fmla="val 16200000"/>
              <a:gd name="adj2" fmla="val 500024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FC60BE-2EED-467C-8A9E-A24A128E296C}"/>
              </a:ext>
            </a:extLst>
          </p:cNvPr>
          <p:cNvSpPr txBox="1"/>
          <p:nvPr/>
        </p:nvSpPr>
        <p:spPr>
          <a:xfrm>
            <a:off x="1557864" y="3040299"/>
            <a:ext cx="1716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Controlled release from reservoir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F1740C-0ADA-46B6-A6B5-DED607F01FD6}"/>
              </a:ext>
            </a:extLst>
          </p:cNvPr>
          <p:cNvSpPr txBox="1"/>
          <p:nvPr/>
        </p:nvSpPr>
        <p:spPr>
          <a:xfrm>
            <a:off x="9574247" y="1681648"/>
            <a:ext cx="15742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Hydropower produced from turbine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18D43746-5C6A-4995-A4FE-7CBD87A8C0DC}"/>
              </a:ext>
            </a:extLst>
          </p:cNvPr>
          <p:cNvSpPr/>
          <p:nvPr/>
        </p:nvSpPr>
        <p:spPr>
          <a:xfrm rot="13072313">
            <a:off x="9357432" y="1675824"/>
            <a:ext cx="1122719" cy="1795241"/>
          </a:xfrm>
          <a:prstGeom prst="arc">
            <a:avLst>
              <a:gd name="adj1" fmla="val 16200000"/>
              <a:gd name="adj2" fmla="val 1335762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844745A6-CE47-4686-8B66-FD54E3595ABB}"/>
              </a:ext>
            </a:extLst>
          </p:cNvPr>
          <p:cNvSpPr/>
          <p:nvPr/>
        </p:nvSpPr>
        <p:spPr>
          <a:xfrm rot="14382406">
            <a:off x="9553731" y="3354241"/>
            <a:ext cx="1501480" cy="1726118"/>
          </a:xfrm>
          <a:prstGeom prst="arc">
            <a:avLst>
              <a:gd name="adj1" fmla="val 15932296"/>
              <a:gd name="adj2" fmla="val 537119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882C7F-3D5A-4845-BF1B-3533E587DFE7}"/>
              </a:ext>
            </a:extLst>
          </p:cNvPr>
          <p:cNvSpPr txBox="1"/>
          <p:nvPr/>
        </p:nvSpPr>
        <p:spPr>
          <a:xfrm>
            <a:off x="9352369" y="4716106"/>
            <a:ext cx="1033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Turbine efficiency</a:t>
            </a:r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018315F6-1CD0-468D-951F-64BACBDDE6A1}"/>
              </a:ext>
            </a:extLst>
          </p:cNvPr>
          <p:cNvSpPr/>
          <p:nvPr/>
        </p:nvSpPr>
        <p:spPr>
          <a:xfrm rot="14382406">
            <a:off x="10255265" y="3276345"/>
            <a:ext cx="950422" cy="1280475"/>
          </a:xfrm>
          <a:prstGeom prst="arc">
            <a:avLst>
              <a:gd name="adj1" fmla="val 16165238"/>
              <a:gd name="adj2" fmla="val 21188656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EBCBA4-247E-4FE5-A9FD-56250CB04D55}"/>
              </a:ext>
            </a:extLst>
          </p:cNvPr>
          <p:cNvSpPr txBox="1"/>
          <p:nvPr/>
        </p:nvSpPr>
        <p:spPr>
          <a:xfrm>
            <a:off x="9850252" y="4171368"/>
            <a:ext cx="837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Water density</a:t>
            </a:r>
          </a:p>
        </p:txBody>
      </p:sp>
      <p:sp>
        <p:nvSpPr>
          <p:cNvPr id="25" name="Arc 24">
            <a:extLst>
              <a:ext uri="{FF2B5EF4-FFF2-40B4-BE49-F238E27FC236}">
                <a16:creationId xmlns:a16="http://schemas.microsoft.com/office/drawing/2014/main" id="{094265A3-6B31-4F55-93EA-09BE39B5420A}"/>
              </a:ext>
            </a:extLst>
          </p:cNvPr>
          <p:cNvSpPr/>
          <p:nvPr/>
        </p:nvSpPr>
        <p:spPr>
          <a:xfrm rot="2420755">
            <a:off x="10937376" y="3356903"/>
            <a:ext cx="738546" cy="1397838"/>
          </a:xfrm>
          <a:prstGeom prst="arc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E50635-464C-4867-B21B-CE72087ED43E}"/>
              </a:ext>
            </a:extLst>
          </p:cNvPr>
          <p:cNvSpPr txBox="1"/>
          <p:nvPr/>
        </p:nvSpPr>
        <p:spPr>
          <a:xfrm>
            <a:off x="11162908" y="4248091"/>
            <a:ext cx="1033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>
                <a:solidFill>
                  <a:schemeClr val="accent1"/>
                </a:solidFill>
              </a:rPr>
              <a:t>Hydraulic head</a:t>
            </a:r>
          </a:p>
        </p:txBody>
      </p:sp>
      <p:pic>
        <p:nvPicPr>
          <p:cNvPr id="2050" name="Picture 2" descr="a typical layout of a hydropower (HP) plant and its main components. |  Download Scientific Diagram">
            <a:extLst>
              <a:ext uri="{FF2B5EF4-FFF2-40B4-BE49-F238E27FC236}">
                <a16:creationId xmlns:a16="http://schemas.microsoft.com/office/drawing/2014/main" id="{616AD721-F4E8-4C2D-A43C-26F06C900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4085" y="1185863"/>
            <a:ext cx="5991225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A98F8F1-1F88-42D4-BE48-A317D539D424}"/>
              </a:ext>
            </a:extLst>
          </p:cNvPr>
          <p:cNvSpPr txBox="1"/>
          <p:nvPr/>
        </p:nvSpPr>
        <p:spPr>
          <a:xfrm>
            <a:off x="3274538" y="1413063"/>
            <a:ext cx="5862660" cy="4031873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SG" sz="3200" dirty="0"/>
          </a:p>
          <a:p>
            <a:pPr algn="ctr"/>
            <a:endParaRPr lang="en-SG" sz="3200" dirty="0"/>
          </a:p>
          <a:p>
            <a:pPr algn="ctr"/>
            <a:r>
              <a:rPr lang="en-SG" sz="3200" b="1" dirty="0"/>
              <a:t>Influence of </a:t>
            </a:r>
          </a:p>
          <a:p>
            <a:pPr algn="ctr"/>
            <a:r>
              <a:rPr lang="en-SG" sz="3200" b="1" dirty="0">
                <a:solidFill>
                  <a:schemeClr val="accent1">
                    <a:lumMod val="75000"/>
                  </a:schemeClr>
                </a:solidFill>
              </a:rPr>
              <a:t>water</a:t>
            </a:r>
            <a:r>
              <a:rPr lang="en-SG" sz="3200" b="1" dirty="0"/>
              <a:t> </a:t>
            </a:r>
          </a:p>
          <a:p>
            <a:pPr algn="ctr"/>
            <a:r>
              <a:rPr lang="en-SG" sz="3200" b="1" dirty="0"/>
              <a:t>on </a:t>
            </a:r>
          </a:p>
          <a:p>
            <a:pPr algn="ctr"/>
            <a:r>
              <a:rPr lang="en-SG" sz="3200" b="1" dirty="0">
                <a:solidFill>
                  <a:schemeClr val="accent1">
                    <a:lumMod val="75000"/>
                  </a:schemeClr>
                </a:solidFill>
              </a:rPr>
              <a:t>energy supply</a:t>
            </a:r>
          </a:p>
          <a:p>
            <a:pPr algn="ctr"/>
            <a:endParaRPr lang="en-SG" sz="3200" b="0" dirty="0"/>
          </a:p>
          <a:p>
            <a:pPr algn="ctr"/>
            <a:endParaRPr lang="en-SG" sz="3200" b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91C52C-3A2B-41DC-B27D-EF9D36DFCA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90" y="937272"/>
            <a:ext cx="3082436" cy="194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09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10" grpId="0" animBg="1"/>
      <p:bldP spid="11" grpId="0" animBg="1"/>
      <p:bldP spid="13" grpId="0"/>
      <p:bldP spid="14" grpId="0" animBg="1"/>
      <p:bldP spid="15" grpId="0" animBg="1"/>
      <p:bldP spid="16" grpId="0"/>
      <p:bldP spid="19" grpId="0"/>
      <p:bldP spid="20" grpId="0" animBg="1"/>
      <p:bldP spid="21" grpId="0" animBg="1"/>
      <p:bldP spid="22" grpId="0"/>
      <p:bldP spid="23" grpId="0" animBg="1"/>
      <p:bldP spid="24" grpId="0"/>
      <p:bldP spid="25" grpId="0" animBg="1"/>
      <p:bldP spid="26" grpId="0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2B9B4201-E46D-44B2-861D-85214028A88B}"/>
              </a:ext>
            </a:extLst>
          </p:cNvPr>
          <p:cNvSpPr txBox="1"/>
          <p:nvPr/>
        </p:nvSpPr>
        <p:spPr>
          <a:xfrm flipH="1">
            <a:off x="0" y="-116500"/>
            <a:ext cx="6015125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r>
              <a:rPr lang="en-SG" sz="3200" b="0" dirty="0">
                <a:solidFill>
                  <a:schemeClr val="accent5">
                    <a:lumMod val="50000"/>
                  </a:schemeClr>
                </a:solidFill>
              </a:rPr>
              <a:t>Traditional simulation environment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33CEE66-8E97-4469-95DF-9B0C010CB908}"/>
              </a:ext>
            </a:extLst>
          </p:cNvPr>
          <p:cNvSpPr/>
          <p:nvPr/>
        </p:nvSpPr>
        <p:spPr>
          <a:xfrm>
            <a:off x="494515" y="4038473"/>
            <a:ext cx="11505459" cy="269248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A3DF675-F92F-4BF0-AD55-CAE1ABE398F5}"/>
              </a:ext>
            </a:extLst>
          </p:cNvPr>
          <p:cNvSpPr txBox="1"/>
          <p:nvPr/>
        </p:nvSpPr>
        <p:spPr>
          <a:xfrm rot="16200000">
            <a:off x="-1092297" y="5195307"/>
            <a:ext cx="2683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Energy system</a:t>
            </a:r>
            <a:endParaRPr lang="en-SG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0019BD-93E9-40EC-AEAF-084114ED2A13}"/>
              </a:ext>
            </a:extLst>
          </p:cNvPr>
          <p:cNvSpPr/>
          <p:nvPr/>
        </p:nvSpPr>
        <p:spPr>
          <a:xfrm>
            <a:off x="494517" y="631516"/>
            <a:ext cx="11505457" cy="20563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BB7799-5620-4C8B-9514-A76547B391A0}"/>
              </a:ext>
            </a:extLst>
          </p:cNvPr>
          <p:cNvSpPr txBox="1"/>
          <p:nvPr/>
        </p:nvSpPr>
        <p:spPr>
          <a:xfrm>
            <a:off x="1484804" y="725175"/>
            <a:ext cx="180080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Reservoir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DD9B8C7-0B2D-4B20-B652-535274069B45}"/>
                  </a:ext>
                </a:extLst>
              </p:cNvPr>
              <p:cNvSpPr txBox="1"/>
              <p:nvPr/>
            </p:nvSpPr>
            <p:spPr>
              <a:xfrm>
                <a:off x="600499" y="589849"/>
                <a:ext cx="597158" cy="6399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SG" sz="1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SG" sz="1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DD9B8C7-0B2D-4B20-B652-535274069B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499" y="589849"/>
                <a:ext cx="597158" cy="639983"/>
              </a:xfrm>
              <a:prstGeom prst="rect">
                <a:avLst/>
              </a:prstGeom>
              <a:blipFill>
                <a:blip r:embed="rId2"/>
                <a:stretch>
                  <a:fillRect b="-952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F8EDAB3-8DB5-4745-AF11-14D04B699407}"/>
                  </a:ext>
                </a:extLst>
              </p:cNvPr>
              <p:cNvSpPr txBox="1"/>
              <p:nvPr/>
            </p:nvSpPr>
            <p:spPr>
              <a:xfrm>
                <a:off x="1689934" y="1854926"/>
                <a:ext cx="13905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F8EDAB3-8DB5-4745-AF11-14D04B6994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9934" y="1854926"/>
                <a:ext cx="1390549" cy="369332"/>
              </a:xfrm>
              <a:prstGeom prst="rect">
                <a:avLst/>
              </a:prstGeom>
              <a:blipFill>
                <a:blip r:embed="rId3"/>
                <a:stretch>
                  <a:fillRect l="-3509" t="-8197" b="-2459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3B46EF-06F2-4C55-B62C-0FF635E541C3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2385209" y="2224258"/>
            <a:ext cx="0" cy="2036611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28B0F14-31DC-4AA2-B4E5-0B9778F0118D}"/>
                  </a:ext>
                </a:extLst>
              </p:cNvPr>
              <p:cNvSpPr txBox="1"/>
              <p:nvPr/>
            </p:nvSpPr>
            <p:spPr>
              <a:xfrm>
                <a:off x="2355969" y="2854321"/>
                <a:ext cx="14695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Available hydropower: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28B0F14-31DC-4AA2-B4E5-0B9778F011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969" y="2854321"/>
                <a:ext cx="1469573" cy="923330"/>
              </a:xfrm>
              <a:prstGeom prst="rect">
                <a:avLst/>
              </a:prstGeom>
              <a:blipFill>
                <a:blip r:embed="rId4"/>
                <a:stretch>
                  <a:fillRect l="-3306" t="-3289" r="-413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50DC70-4307-4E83-BE9C-7A674C91B695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1197657" y="909841"/>
            <a:ext cx="287147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6AC0F61-8B43-4930-9660-98DBF1D44151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2385208" y="1094507"/>
            <a:ext cx="1" cy="760419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6BF1CDD-A659-4760-B8A7-877DADF988E5}"/>
              </a:ext>
            </a:extLst>
          </p:cNvPr>
          <p:cNvSpPr txBox="1"/>
          <p:nvPr/>
        </p:nvSpPr>
        <p:spPr>
          <a:xfrm rot="16200000">
            <a:off x="-785152" y="1468814"/>
            <a:ext cx="206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Water system</a:t>
            </a:r>
            <a:endParaRPr lang="en-SG" baseline="-25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BD0CD5-BE01-4533-84DB-2B83343B45A7}"/>
              </a:ext>
            </a:extLst>
          </p:cNvPr>
          <p:cNvSpPr txBox="1"/>
          <p:nvPr/>
        </p:nvSpPr>
        <p:spPr>
          <a:xfrm>
            <a:off x="1849787" y="249792"/>
            <a:ext cx="88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Day d</a:t>
            </a:r>
            <a:endParaRPr lang="en-SG" baseline="-250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8174711-F975-48A4-8A63-1556D58A93AE}"/>
              </a:ext>
            </a:extLst>
          </p:cNvPr>
          <p:cNvCxnSpPr>
            <a:cxnSpLocks/>
          </p:cNvCxnSpPr>
          <p:nvPr/>
        </p:nvCxnSpPr>
        <p:spPr>
          <a:xfrm>
            <a:off x="2385208" y="2481603"/>
            <a:ext cx="1440389" cy="9035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BDF92E9-3C1F-406B-B635-45FE8E8B952E}"/>
              </a:ext>
            </a:extLst>
          </p:cNvPr>
          <p:cNvSpPr txBox="1"/>
          <p:nvPr/>
        </p:nvSpPr>
        <p:spPr>
          <a:xfrm>
            <a:off x="4515229" y="725175"/>
            <a:ext cx="180080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Reservoir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E4847B2-2103-4307-BD2E-88D9500B602C}"/>
                  </a:ext>
                </a:extLst>
              </p:cNvPr>
              <p:cNvSpPr txBox="1"/>
              <p:nvPr/>
            </p:nvSpPr>
            <p:spPr>
              <a:xfrm>
                <a:off x="3539109" y="725175"/>
                <a:ext cx="5971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E4847B2-2103-4307-BD2E-88D9500B60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9109" y="725175"/>
                <a:ext cx="597158" cy="369332"/>
              </a:xfrm>
              <a:prstGeom prst="rect">
                <a:avLst/>
              </a:prstGeom>
              <a:blipFill>
                <a:blip r:embed="rId5"/>
                <a:stretch>
                  <a:fillRect l="-2041" r="-5102" b="-9836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877E67E-C03D-4D44-8E26-AE0036C98869}"/>
                  </a:ext>
                </a:extLst>
              </p:cNvPr>
              <p:cNvSpPr txBox="1"/>
              <p:nvPr/>
            </p:nvSpPr>
            <p:spPr>
              <a:xfrm>
                <a:off x="4709422" y="1854926"/>
                <a:ext cx="14446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877E67E-C03D-4D44-8E26-AE0036C988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9422" y="1854926"/>
                <a:ext cx="1444690" cy="369332"/>
              </a:xfrm>
              <a:prstGeom prst="rect">
                <a:avLst/>
              </a:prstGeom>
              <a:blipFill>
                <a:blip r:embed="rId6"/>
                <a:stretch>
                  <a:fillRect l="-3797" t="-8197" b="-2459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2F14275-9706-4247-86E8-A197839D7E34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5431767" y="2224258"/>
            <a:ext cx="0" cy="2036611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57ACA4D-2EEC-4CB8-AC5A-3E87A61A7417}"/>
                  </a:ext>
                </a:extLst>
              </p:cNvPr>
              <p:cNvSpPr txBox="1"/>
              <p:nvPr/>
            </p:nvSpPr>
            <p:spPr>
              <a:xfrm>
                <a:off x="5451218" y="2849688"/>
                <a:ext cx="14695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Available hydropower: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57ACA4D-2EEC-4CB8-AC5A-3E87A61A74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1218" y="2849688"/>
                <a:ext cx="1469573" cy="923330"/>
              </a:xfrm>
              <a:prstGeom prst="rect">
                <a:avLst/>
              </a:prstGeom>
              <a:blipFill>
                <a:blip r:embed="rId7"/>
                <a:stretch>
                  <a:fillRect l="-3320" t="-3289" r="-83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5E7C455-BC12-46B1-8BF3-336F9BEDD96B}"/>
              </a:ext>
            </a:extLst>
          </p:cNvPr>
          <p:cNvCxnSpPr>
            <a:cxnSpLocks/>
            <a:stCxn id="29" idx="3"/>
            <a:endCxn id="28" idx="1"/>
          </p:cNvCxnSpPr>
          <p:nvPr/>
        </p:nvCxnSpPr>
        <p:spPr>
          <a:xfrm>
            <a:off x="4136267" y="909841"/>
            <a:ext cx="378962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021235C-6D1E-464F-8330-E7F3A4EEFC2B}"/>
              </a:ext>
            </a:extLst>
          </p:cNvPr>
          <p:cNvCxnSpPr>
            <a:cxnSpLocks/>
            <a:stCxn id="28" idx="2"/>
            <a:endCxn id="30" idx="0"/>
          </p:cNvCxnSpPr>
          <p:nvPr/>
        </p:nvCxnSpPr>
        <p:spPr>
          <a:xfrm>
            <a:off x="5415633" y="1094507"/>
            <a:ext cx="16134" cy="760419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2F82688-55C6-46C8-998F-9EAA189DB385}"/>
              </a:ext>
            </a:extLst>
          </p:cNvPr>
          <p:cNvSpPr txBox="1"/>
          <p:nvPr/>
        </p:nvSpPr>
        <p:spPr>
          <a:xfrm>
            <a:off x="4816142" y="249792"/>
            <a:ext cx="1198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Day d+1</a:t>
            </a:r>
            <a:endParaRPr lang="en-SG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CE4F49-3E58-4F2C-8568-73CD44F31393}"/>
                  </a:ext>
                </a:extLst>
              </p:cNvPr>
              <p:cNvSpPr txBox="1"/>
              <p:nvPr/>
            </p:nvSpPr>
            <p:spPr>
              <a:xfrm rot="18221246">
                <a:off x="2963156" y="1625877"/>
                <a:ext cx="2303260" cy="302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SG" sz="1400" b="0" i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SG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SG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SG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SG" sz="14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SG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n-SG" sz="1400" baseline="-250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CE4F49-3E58-4F2C-8568-73CD44F313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8221246">
                <a:off x="2963156" y="1625877"/>
                <a:ext cx="2303260" cy="30284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E1ED378-5B6E-4AD4-B14F-171BC323260D}"/>
              </a:ext>
            </a:extLst>
          </p:cNvPr>
          <p:cNvCxnSpPr>
            <a:cxnSpLocks/>
          </p:cNvCxnSpPr>
          <p:nvPr/>
        </p:nvCxnSpPr>
        <p:spPr>
          <a:xfrm flipV="1">
            <a:off x="3815437" y="1106898"/>
            <a:ext cx="918528" cy="138374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ED4C551-72D4-446B-AD94-78727C37570B}"/>
              </a:ext>
            </a:extLst>
          </p:cNvPr>
          <p:cNvCxnSpPr>
            <a:cxnSpLocks/>
          </p:cNvCxnSpPr>
          <p:nvPr/>
        </p:nvCxnSpPr>
        <p:spPr>
          <a:xfrm>
            <a:off x="5431767" y="2481603"/>
            <a:ext cx="1357076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6082632-2817-463C-925E-B270A6CDE2BE}"/>
                  </a:ext>
                </a:extLst>
              </p:cNvPr>
              <p:cNvSpPr txBox="1"/>
              <p:nvPr/>
            </p:nvSpPr>
            <p:spPr>
              <a:xfrm>
                <a:off x="6336710" y="2057108"/>
                <a:ext cx="5971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6082632-2817-463C-925E-B270A6CDE2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710" y="2057108"/>
                <a:ext cx="597158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12A0BC3-5672-4CC4-B097-02DB130F5121}"/>
              </a:ext>
            </a:extLst>
          </p:cNvPr>
          <p:cNvCxnSpPr>
            <a:cxnSpLocks/>
          </p:cNvCxnSpPr>
          <p:nvPr/>
        </p:nvCxnSpPr>
        <p:spPr>
          <a:xfrm flipV="1">
            <a:off x="6778683" y="1537477"/>
            <a:ext cx="699792" cy="944126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8DEA12DA-D4B4-4B9B-A090-A43DA7DC584D}"/>
              </a:ext>
            </a:extLst>
          </p:cNvPr>
          <p:cNvSpPr txBox="1"/>
          <p:nvPr/>
        </p:nvSpPr>
        <p:spPr>
          <a:xfrm>
            <a:off x="9737274" y="762055"/>
            <a:ext cx="180080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Reservoir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FE80112-ABD3-41CF-A230-138CA165358C}"/>
                  </a:ext>
                </a:extLst>
              </p:cNvPr>
              <p:cNvSpPr txBox="1"/>
              <p:nvPr/>
            </p:nvSpPr>
            <p:spPr>
              <a:xfrm>
                <a:off x="9862073" y="1936985"/>
                <a:ext cx="15512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FE80112-ABD3-41CF-A230-138CA16535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2073" y="1936985"/>
                <a:ext cx="1551209" cy="369332"/>
              </a:xfrm>
              <a:prstGeom prst="rect">
                <a:avLst/>
              </a:prstGeom>
              <a:blipFill>
                <a:blip r:embed="rId10"/>
                <a:stretch>
                  <a:fillRect l="-3543" t="-10000" b="-26667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F6204F22-9F69-4BF2-8674-A415D844833C}"/>
              </a:ext>
            </a:extLst>
          </p:cNvPr>
          <p:cNvCxnSpPr>
            <a:cxnSpLocks/>
            <a:stCxn id="78" idx="2"/>
          </p:cNvCxnSpPr>
          <p:nvPr/>
        </p:nvCxnSpPr>
        <p:spPr>
          <a:xfrm flipH="1">
            <a:off x="10622347" y="2306317"/>
            <a:ext cx="15331" cy="1995875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FD027F03-D0C7-448F-BF52-F5F018BFE453}"/>
                  </a:ext>
                </a:extLst>
              </p:cNvPr>
              <p:cNvSpPr txBox="1"/>
              <p:nvPr/>
            </p:nvSpPr>
            <p:spPr>
              <a:xfrm>
                <a:off x="10621103" y="2912615"/>
                <a:ext cx="14695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Available hydropower: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FD027F03-D0C7-448F-BF52-F5F018BFE4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1103" y="2912615"/>
                <a:ext cx="1469573" cy="923330"/>
              </a:xfrm>
              <a:prstGeom prst="rect">
                <a:avLst/>
              </a:prstGeom>
              <a:blipFill>
                <a:blip r:embed="rId11"/>
                <a:stretch>
                  <a:fillRect l="-3320" t="-3974" r="-83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3743D160-46C6-41C2-A726-3DA2718BCABD}"/>
              </a:ext>
            </a:extLst>
          </p:cNvPr>
          <p:cNvCxnSpPr>
            <a:cxnSpLocks/>
            <a:stCxn id="77" idx="2"/>
            <a:endCxn id="78" idx="0"/>
          </p:cNvCxnSpPr>
          <p:nvPr/>
        </p:nvCxnSpPr>
        <p:spPr>
          <a:xfrm>
            <a:off x="10637678" y="1131387"/>
            <a:ext cx="0" cy="805598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0CADD052-A905-4F7F-B799-AFF125223CD4}"/>
              </a:ext>
            </a:extLst>
          </p:cNvPr>
          <p:cNvSpPr txBox="1"/>
          <p:nvPr/>
        </p:nvSpPr>
        <p:spPr>
          <a:xfrm>
            <a:off x="9993905" y="256041"/>
            <a:ext cx="1033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Day </a:t>
            </a:r>
            <a:r>
              <a:rPr lang="en-SG" dirty="0" err="1"/>
              <a:t>d+n</a:t>
            </a:r>
            <a:endParaRPr lang="en-SG" baseline="-25000" dirty="0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C63EE25B-F37A-4B43-AA63-944DF369759B}"/>
              </a:ext>
            </a:extLst>
          </p:cNvPr>
          <p:cNvCxnSpPr>
            <a:cxnSpLocks/>
          </p:cNvCxnSpPr>
          <p:nvPr/>
        </p:nvCxnSpPr>
        <p:spPr>
          <a:xfrm>
            <a:off x="8453530" y="2509423"/>
            <a:ext cx="926269" cy="0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0C787EC6-1704-4EC3-A92C-CE1DB8D0F41E}"/>
                  </a:ext>
                </a:extLst>
              </p:cNvPr>
              <p:cNvSpPr txBox="1"/>
              <p:nvPr/>
            </p:nvSpPr>
            <p:spPr>
              <a:xfrm>
                <a:off x="8733491" y="2057108"/>
                <a:ext cx="6795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0C787EC6-1704-4EC3-A92C-CE1DB8D0F4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3491" y="2057108"/>
                <a:ext cx="679578" cy="369332"/>
              </a:xfrm>
              <a:prstGeom prst="rect">
                <a:avLst/>
              </a:prstGeom>
              <a:blipFill>
                <a:blip r:embed="rId12"/>
                <a:stretch>
                  <a:fillRect r="-20721" b="-1639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41D8799C-57BB-43BB-B504-75D3B363C4A5}"/>
              </a:ext>
            </a:extLst>
          </p:cNvPr>
          <p:cNvCxnSpPr>
            <a:cxnSpLocks/>
          </p:cNvCxnSpPr>
          <p:nvPr/>
        </p:nvCxnSpPr>
        <p:spPr>
          <a:xfrm flipV="1">
            <a:off x="9379799" y="1565297"/>
            <a:ext cx="699792" cy="944126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382DB81-2B84-4403-BCC1-1C32892F71EE}"/>
              </a:ext>
            </a:extLst>
          </p:cNvPr>
          <p:cNvSpPr txBox="1"/>
          <p:nvPr/>
        </p:nvSpPr>
        <p:spPr>
          <a:xfrm>
            <a:off x="7888630" y="1524414"/>
            <a:ext cx="424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… </a:t>
            </a:r>
            <a:endParaRPr lang="en-SG" baseline="-25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E78958-D9D0-4151-AFE3-1E415862E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6</a:t>
            </a:fld>
            <a:endParaRPr lang="en-S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93008480-F7FE-4C1A-A2F3-5153A7A9C33D}"/>
                  </a:ext>
                </a:extLst>
              </p:cNvPr>
              <p:cNvSpPr txBox="1"/>
              <p:nvPr/>
            </p:nvSpPr>
            <p:spPr>
              <a:xfrm>
                <a:off x="8751172" y="768383"/>
                <a:ext cx="5971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93008480-F7FE-4C1A-A2F3-5153A7A9C3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1172" y="768383"/>
                <a:ext cx="597158" cy="369332"/>
              </a:xfrm>
              <a:prstGeom prst="rect">
                <a:avLst/>
              </a:prstGeom>
              <a:blipFill>
                <a:blip r:embed="rId13"/>
                <a:stretch>
                  <a:fillRect l="-2041" r="-5102" b="-11475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4E57923-D313-424D-84BA-50CD68EF18E4}"/>
              </a:ext>
            </a:extLst>
          </p:cNvPr>
          <p:cNvCxnSpPr>
            <a:cxnSpLocks/>
            <a:stCxn id="42" idx="3"/>
            <a:endCxn id="77" idx="1"/>
          </p:cNvCxnSpPr>
          <p:nvPr/>
        </p:nvCxnSpPr>
        <p:spPr>
          <a:xfrm flipV="1">
            <a:off x="9348330" y="946721"/>
            <a:ext cx="388944" cy="6328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681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/>
      <p:bldP spid="30" grpId="0"/>
      <p:bldP spid="33" grpId="0"/>
      <p:bldP spid="38" grpId="0"/>
      <p:bldP spid="47" grpId="0"/>
      <p:bldP spid="77" grpId="0" animBg="1"/>
      <p:bldP spid="78" grpId="0"/>
      <p:bldP spid="81" grpId="0"/>
      <p:bldP spid="85" grpId="0"/>
      <p:bldP spid="87" grpId="0"/>
      <p:bldP spid="90" grpId="0"/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FFD733-C293-41AF-B101-CA593E2D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7</a:t>
            </a:fld>
            <a:endParaRPr lang="en-SG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2C5198-CA25-4463-ACFE-1861AD5CD212}"/>
              </a:ext>
            </a:extLst>
          </p:cNvPr>
          <p:cNvSpPr txBox="1"/>
          <p:nvPr/>
        </p:nvSpPr>
        <p:spPr>
          <a:xfrm flipH="1">
            <a:off x="-2" y="21017"/>
            <a:ext cx="6212842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Power System Operations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4ECF7B-F73A-4192-9553-18E7F96E9859}"/>
              </a:ext>
            </a:extLst>
          </p:cNvPr>
          <p:cNvSpPr txBox="1"/>
          <p:nvPr/>
        </p:nvSpPr>
        <p:spPr>
          <a:xfrm>
            <a:off x="1751511" y="3996788"/>
            <a:ext cx="2397760" cy="4308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Unit Commitment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59EA90-9D8B-4BED-9FE5-36FF68D9182B}"/>
              </a:ext>
            </a:extLst>
          </p:cNvPr>
          <p:cNvSpPr txBox="1"/>
          <p:nvPr/>
        </p:nvSpPr>
        <p:spPr>
          <a:xfrm>
            <a:off x="7379990" y="4004078"/>
            <a:ext cx="2649293" cy="4308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Economic dispatch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9B64CB-4813-4E95-BE55-DE0CC2D567DC}"/>
              </a:ext>
            </a:extLst>
          </p:cNvPr>
          <p:cNvSpPr txBox="1"/>
          <p:nvPr/>
        </p:nvSpPr>
        <p:spPr>
          <a:xfrm>
            <a:off x="3260763" y="775218"/>
            <a:ext cx="527175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200" u="sng" dirty="0"/>
              <a:t>Power system model (MILP)</a:t>
            </a:r>
          </a:p>
          <a:p>
            <a:pPr algn="ctr"/>
            <a:r>
              <a:rPr lang="en-SG" sz="2200" dirty="0"/>
              <a:t>Goal: </a:t>
            </a:r>
            <a:r>
              <a:rPr lang="en-US" sz="2200" dirty="0"/>
              <a:t>Supply all demands at </a:t>
            </a:r>
            <a:r>
              <a:rPr lang="en-US" sz="2200" b="1" dirty="0"/>
              <a:t>minimum cost</a:t>
            </a:r>
            <a:r>
              <a:rPr lang="en-US" sz="2200" dirty="0"/>
              <a:t>, while complying with the technical constraints of the transmission network</a:t>
            </a:r>
            <a:endParaRPr lang="en-SG" sz="22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62EA64-B351-4C67-BC16-F10DC0F2B9F2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rot="5400000">
            <a:off x="3806082" y="1366077"/>
            <a:ext cx="1234869" cy="2946250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6580EB-8E10-4215-88B8-CE86839E0F7E}"/>
              </a:ext>
            </a:extLst>
          </p:cNvPr>
          <p:cNvSpPr txBox="1"/>
          <p:nvPr/>
        </p:nvSpPr>
        <p:spPr>
          <a:xfrm>
            <a:off x="628831" y="3456637"/>
            <a:ext cx="46431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200" dirty="0"/>
              <a:t>Which generators should be used?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0EF662-E7F0-4544-9729-F62617291C10}"/>
              </a:ext>
            </a:extLst>
          </p:cNvPr>
          <p:cNvSpPr txBox="1"/>
          <p:nvPr/>
        </p:nvSpPr>
        <p:spPr>
          <a:xfrm>
            <a:off x="6018289" y="3447109"/>
            <a:ext cx="52717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200" dirty="0"/>
              <a:t>How much should each generator generate?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9E7C138-67BF-4C70-8847-0053E2F5E761}"/>
              </a:ext>
            </a:extLst>
          </p:cNvPr>
          <p:cNvCxnSpPr>
            <a:cxnSpLocks/>
            <a:stCxn id="11" idx="2"/>
            <a:endCxn id="14" idx="0"/>
          </p:cNvCxnSpPr>
          <p:nvPr/>
        </p:nvCxnSpPr>
        <p:spPr>
          <a:xfrm rot="16200000" flipH="1">
            <a:off x="6662734" y="1455675"/>
            <a:ext cx="1225341" cy="2757526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3EE530-63D8-4E98-91FD-8CCF1A53A679}"/>
              </a:ext>
            </a:extLst>
          </p:cNvPr>
          <p:cNvCxnSpPr>
            <a:cxnSpLocks/>
            <a:stCxn id="4" idx="2"/>
            <a:endCxn id="23" idx="0"/>
          </p:cNvCxnSpPr>
          <p:nvPr/>
        </p:nvCxnSpPr>
        <p:spPr>
          <a:xfrm rot="16200000" flipH="1">
            <a:off x="3026024" y="4352042"/>
            <a:ext cx="1061827" cy="121309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9B7348-E719-47D8-AAA7-E523A5219DD9}"/>
              </a:ext>
            </a:extLst>
          </p:cNvPr>
          <p:cNvSpPr txBox="1"/>
          <p:nvPr/>
        </p:nvSpPr>
        <p:spPr>
          <a:xfrm>
            <a:off x="622429" y="5489502"/>
            <a:ext cx="21033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200" dirty="0"/>
              <a:t>Fixed costs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200" dirty="0"/>
              <a:t>Variable costs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5D5AF3-91F2-4399-A964-7D43054609A0}"/>
              </a:ext>
            </a:extLst>
          </p:cNvPr>
          <p:cNvSpPr txBox="1"/>
          <p:nvPr/>
        </p:nvSpPr>
        <p:spPr>
          <a:xfrm>
            <a:off x="3014935" y="5489502"/>
            <a:ext cx="2297095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Switch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200" dirty="0"/>
              <a:t>Start-up cost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200" dirty="0"/>
              <a:t>Shut-down cost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019FC23-0F20-4A05-ADB0-564CEB3C6EDF}"/>
              </a:ext>
            </a:extLst>
          </p:cNvPr>
          <p:cNvCxnSpPr>
            <a:cxnSpLocks/>
            <a:stCxn id="4" idx="2"/>
            <a:endCxn id="22" idx="0"/>
          </p:cNvCxnSpPr>
          <p:nvPr/>
        </p:nvCxnSpPr>
        <p:spPr>
          <a:xfrm rot="5400000">
            <a:off x="1781341" y="4320451"/>
            <a:ext cx="1061827" cy="1276274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06B1529-6023-4D03-9FE2-2743224C090D}"/>
              </a:ext>
            </a:extLst>
          </p:cNvPr>
          <p:cNvSpPr txBox="1"/>
          <p:nvPr/>
        </p:nvSpPr>
        <p:spPr>
          <a:xfrm>
            <a:off x="6691320" y="5489502"/>
            <a:ext cx="17088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Production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200" dirty="0"/>
              <a:t>Fuel costs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EC2C64B-0A07-4A72-AAA8-E153325E1DF3}"/>
              </a:ext>
            </a:extLst>
          </p:cNvPr>
          <p:cNvSpPr txBox="1"/>
          <p:nvPr/>
        </p:nvSpPr>
        <p:spPr>
          <a:xfrm>
            <a:off x="9028024" y="5489502"/>
            <a:ext cx="20025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200" dirty="0"/>
              <a:t>Imports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200" dirty="0"/>
              <a:t>Import costs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70919B8-A6FF-4AFA-BB3A-73424D9BBD97}"/>
              </a:ext>
            </a:extLst>
          </p:cNvPr>
          <p:cNvSpPr txBox="1"/>
          <p:nvPr/>
        </p:nvSpPr>
        <p:spPr>
          <a:xfrm>
            <a:off x="2894323" y="4570576"/>
            <a:ext cx="21766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/>
              <a:t>Integer variables </a:t>
            </a:r>
          </a:p>
        </p:txBody>
      </p:sp>
      <p:cxnSp>
        <p:nvCxnSpPr>
          <p:cNvPr id="78" name="Straight Arrow Connector 20">
            <a:extLst>
              <a:ext uri="{FF2B5EF4-FFF2-40B4-BE49-F238E27FC236}">
                <a16:creationId xmlns:a16="http://schemas.microsoft.com/office/drawing/2014/main" id="{48C33482-A44F-4FFB-940B-649342C5F437}"/>
              </a:ext>
            </a:extLst>
          </p:cNvPr>
          <p:cNvCxnSpPr>
            <a:cxnSpLocks/>
            <a:stCxn id="9" idx="2"/>
            <a:endCxn id="54" idx="0"/>
          </p:cNvCxnSpPr>
          <p:nvPr/>
        </p:nvCxnSpPr>
        <p:spPr>
          <a:xfrm rot="16200000" flipH="1">
            <a:off x="8839692" y="4299910"/>
            <a:ext cx="1054537" cy="1324646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25">
            <a:extLst>
              <a:ext uri="{FF2B5EF4-FFF2-40B4-BE49-F238E27FC236}">
                <a16:creationId xmlns:a16="http://schemas.microsoft.com/office/drawing/2014/main" id="{F4445A77-3548-4E14-807A-E4A689C88D6A}"/>
              </a:ext>
            </a:extLst>
          </p:cNvPr>
          <p:cNvCxnSpPr>
            <a:cxnSpLocks/>
            <a:stCxn id="9" idx="2"/>
            <a:endCxn id="53" idx="0"/>
          </p:cNvCxnSpPr>
          <p:nvPr/>
        </p:nvCxnSpPr>
        <p:spPr>
          <a:xfrm rot="5400000">
            <a:off x="7597924" y="4382788"/>
            <a:ext cx="1054537" cy="115889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3295A9DF-F526-4602-8C39-CD83B796A456}"/>
              </a:ext>
            </a:extLst>
          </p:cNvPr>
          <p:cNvSpPr txBox="1"/>
          <p:nvPr/>
        </p:nvSpPr>
        <p:spPr>
          <a:xfrm>
            <a:off x="8654166" y="4593642"/>
            <a:ext cx="2112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/>
              <a:t>Continuous variables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109850-5026-45C0-BBFF-DD24027F5E0B}"/>
              </a:ext>
            </a:extLst>
          </p:cNvPr>
          <p:cNvSpPr/>
          <p:nvPr/>
        </p:nvSpPr>
        <p:spPr>
          <a:xfrm>
            <a:off x="487680" y="5879749"/>
            <a:ext cx="10593661" cy="663953"/>
          </a:xfrm>
          <a:prstGeom prst="rect">
            <a:avLst/>
          </a:prstGeom>
          <a:solidFill>
            <a:srgbClr val="FF5050">
              <a:alpha val="2549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DCAD78-CFC2-41C1-A4FF-EA49391AA404}"/>
              </a:ext>
            </a:extLst>
          </p:cNvPr>
          <p:cNvSpPr/>
          <p:nvPr/>
        </p:nvSpPr>
        <p:spPr>
          <a:xfrm>
            <a:off x="6593840" y="1189821"/>
            <a:ext cx="1759680" cy="306139"/>
          </a:xfrm>
          <a:prstGeom prst="rect">
            <a:avLst/>
          </a:prstGeom>
          <a:solidFill>
            <a:srgbClr val="FF5050">
              <a:alpha val="2549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1517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54">
            <a:extLst>
              <a:ext uri="{FF2B5EF4-FFF2-40B4-BE49-F238E27FC236}">
                <a16:creationId xmlns:a16="http://schemas.microsoft.com/office/drawing/2014/main" id="{8456CEBD-D583-4B16-94A0-A84301C97A39}"/>
              </a:ext>
            </a:extLst>
          </p:cNvPr>
          <p:cNvSpPr txBox="1"/>
          <p:nvPr/>
        </p:nvSpPr>
        <p:spPr>
          <a:xfrm flipH="1">
            <a:off x="0" y="-116500"/>
            <a:ext cx="6015125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r>
              <a:rPr lang="en-SG" sz="3200" b="0" dirty="0">
                <a:solidFill>
                  <a:schemeClr val="accent5">
                    <a:lumMod val="50000"/>
                  </a:schemeClr>
                </a:solidFill>
              </a:rPr>
              <a:t>Traditional simulation environment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33CEE66-8E97-4469-95DF-9B0C010CB908}"/>
              </a:ext>
            </a:extLst>
          </p:cNvPr>
          <p:cNvSpPr/>
          <p:nvPr/>
        </p:nvSpPr>
        <p:spPr>
          <a:xfrm>
            <a:off x="494515" y="4038473"/>
            <a:ext cx="11505459" cy="269248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8A07AE1-5C21-4FD8-A1D3-0860B85AC189}"/>
              </a:ext>
            </a:extLst>
          </p:cNvPr>
          <p:cNvSpPr txBox="1"/>
          <p:nvPr/>
        </p:nvSpPr>
        <p:spPr>
          <a:xfrm>
            <a:off x="1484805" y="4260869"/>
            <a:ext cx="18008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Power system model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3C1B4D1-D921-460B-AE2E-43CA35326809}"/>
              </a:ext>
            </a:extLst>
          </p:cNvPr>
          <p:cNvCxnSpPr>
            <a:cxnSpLocks/>
            <a:stCxn id="45" idx="2"/>
            <a:endCxn id="50" idx="0"/>
          </p:cNvCxnSpPr>
          <p:nvPr/>
        </p:nvCxnSpPr>
        <p:spPr>
          <a:xfrm>
            <a:off x="2385209" y="4907200"/>
            <a:ext cx="0" cy="30280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CABE7AE-6EB6-4B81-8FCC-9D6E67F1EF81}"/>
                  </a:ext>
                </a:extLst>
              </p:cNvPr>
              <p:cNvSpPr txBox="1"/>
              <p:nvPr/>
            </p:nvSpPr>
            <p:spPr>
              <a:xfrm>
                <a:off x="1125973" y="5210000"/>
                <a:ext cx="2518471" cy="14773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dirty="0"/>
                  <a:t>Hourly energy production mix</a:t>
                </a:r>
              </a:p>
              <a:p>
                <a:pPr algn="ctr"/>
                <a:r>
                  <a:rPr lang="en-SG" dirty="0"/>
                  <a:t>(HP dispatched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SG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SG" dirty="0"/>
                  <a:t>*),</a:t>
                </a:r>
              </a:p>
              <a:p>
                <a:pPr algn="ctr"/>
                <a:r>
                  <a:rPr lang="en-SG" dirty="0"/>
                  <a:t>Operating cost, </a:t>
                </a:r>
              </a:p>
              <a:p>
                <a:pPr algn="ctr"/>
                <a:r>
                  <a:rPr lang="en-SG" dirty="0"/>
                  <a:t>CO</a:t>
                </a:r>
                <a:r>
                  <a:rPr lang="en-SG" baseline="-25000" dirty="0"/>
                  <a:t>2</a:t>
                </a:r>
                <a:r>
                  <a:rPr lang="en-SG" dirty="0"/>
                  <a:t> </a:t>
                </a:r>
                <a:r>
                  <a:rPr lang="en-SG" dirty="0" err="1"/>
                  <a:t>emi</a:t>
                </a:r>
                <a:r>
                  <a:rPr lang="en-SG" dirty="0"/>
                  <a:t>.</a:t>
                </a:r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CABE7AE-6EB6-4B81-8FCC-9D6E67F1EF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973" y="5210000"/>
                <a:ext cx="2518471" cy="1477328"/>
              </a:xfrm>
              <a:prstGeom prst="rect">
                <a:avLst/>
              </a:prstGeom>
              <a:blipFill>
                <a:blip r:embed="rId2"/>
                <a:stretch>
                  <a:fillRect l="-1937" t="-2479" r="-1453" b="-578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TextBox 50">
            <a:extLst>
              <a:ext uri="{FF2B5EF4-FFF2-40B4-BE49-F238E27FC236}">
                <a16:creationId xmlns:a16="http://schemas.microsoft.com/office/drawing/2014/main" id="{FA3DF675-F92F-4BF0-AD55-CAE1ABE398F5}"/>
              </a:ext>
            </a:extLst>
          </p:cNvPr>
          <p:cNvSpPr txBox="1"/>
          <p:nvPr/>
        </p:nvSpPr>
        <p:spPr>
          <a:xfrm rot="16200000">
            <a:off x="-1092297" y="5195307"/>
            <a:ext cx="2683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Energy system</a:t>
            </a:r>
            <a:endParaRPr lang="en-SG" baseline="-25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3FDA04F-680A-4A66-879A-0B85C5C29B95}"/>
              </a:ext>
            </a:extLst>
          </p:cNvPr>
          <p:cNvSpPr txBox="1"/>
          <p:nvPr/>
        </p:nvSpPr>
        <p:spPr>
          <a:xfrm>
            <a:off x="7894071" y="4722534"/>
            <a:ext cx="424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… </a:t>
            </a:r>
            <a:endParaRPr lang="en-SG" baseline="-25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EB8056-34F2-4457-89E7-1AE182A3B0CE}"/>
              </a:ext>
            </a:extLst>
          </p:cNvPr>
          <p:cNvSpPr txBox="1"/>
          <p:nvPr/>
        </p:nvSpPr>
        <p:spPr>
          <a:xfrm>
            <a:off x="4570265" y="4302192"/>
            <a:ext cx="18008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Power system model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304CFAD-8E53-4C3B-B88B-23D1E28C9A15}"/>
              </a:ext>
            </a:extLst>
          </p:cNvPr>
          <p:cNvCxnSpPr>
            <a:cxnSpLocks/>
            <a:stCxn id="53" idx="2"/>
            <a:endCxn id="79" idx="0"/>
          </p:cNvCxnSpPr>
          <p:nvPr/>
        </p:nvCxnSpPr>
        <p:spPr>
          <a:xfrm flipH="1">
            <a:off x="5469400" y="4948523"/>
            <a:ext cx="1269" cy="261477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8FECC1D3-610D-4127-BD70-25D961D7D889}"/>
              </a:ext>
            </a:extLst>
          </p:cNvPr>
          <p:cNvSpPr txBox="1"/>
          <p:nvPr/>
        </p:nvSpPr>
        <p:spPr>
          <a:xfrm>
            <a:off x="9721943" y="4302192"/>
            <a:ext cx="18008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Power system model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FAF264F-3A5B-4BA8-8727-5A7F1DBFD286}"/>
              </a:ext>
            </a:extLst>
          </p:cNvPr>
          <p:cNvCxnSpPr>
            <a:cxnSpLocks/>
            <a:stCxn id="56" idx="2"/>
            <a:endCxn id="58" idx="0"/>
          </p:cNvCxnSpPr>
          <p:nvPr/>
        </p:nvCxnSpPr>
        <p:spPr>
          <a:xfrm>
            <a:off x="10622347" y="4948523"/>
            <a:ext cx="0" cy="259718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F57856D-A611-4851-85B2-5F384B1C57FC}"/>
                  </a:ext>
                </a:extLst>
              </p:cNvPr>
              <p:cNvSpPr txBox="1"/>
              <p:nvPr/>
            </p:nvSpPr>
            <p:spPr>
              <a:xfrm>
                <a:off x="9244719" y="5208241"/>
                <a:ext cx="2755256" cy="14773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dirty="0"/>
                  <a:t>Hourly energy </a:t>
                </a:r>
              </a:p>
              <a:p>
                <a:pPr algn="ctr"/>
                <a:r>
                  <a:rPr lang="en-SG" dirty="0"/>
                  <a:t>production mix</a:t>
                </a:r>
              </a:p>
              <a:p>
                <a:pPr algn="ctr"/>
                <a:r>
                  <a:rPr lang="en-SG" dirty="0"/>
                  <a:t>(HP dispatched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SG" dirty="0"/>
                  <a:t>*),</a:t>
                </a:r>
              </a:p>
              <a:p>
                <a:pPr algn="ctr"/>
                <a:r>
                  <a:rPr lang="en-SG" dirty="0"/>
                  <a:t>Operating cost, </a:t>
                </a:r>
              </a:p>
              <a:p>
                <a:pPr algn="ctr"/>
                <a:r>
                  <a:rPr lang="en-SG" dirty="0"/>
                  <a:t>CO</a:t>
                </a:r>
                <a:r>
                  <a:rPr lang="en-SG" baseline="-25000" dirty="0"/>
                  <a:t>2</a:t>
                </a:r>
                <a:r>
                  <a:rPr lang="en-SG" dirty="0"/>
                  <a:t> </a:t>
                </a:r>
                <a:r>
                  <a:rPr lang="en-SG" dirty="0" err="1"/>
                  <a:t>emi</a:t>
                </a:r>
                <a:r>
                  <a:rPr lang="en-SG" dirty="0"/>
                  <a:t>.</a:t>
                </a:r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F57856D-A611-4851-85B2-5F384B1C57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44719" y="5208241"/>
                <a:ext cx="2755256" cy="1477328"/>
              </a:xfrm>
              <a:prstGeom prst="rect">
                <a:avLst/>
              </a:prstGeom>
              <a:blipFill>
                <a:blip r:embed="rId3"/>
                <a:stretch>
                  <a:fillRect l="-665" t="-2058" r="-443" b="-535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790019BD-93E9-40EC-AEAF-084114ED2A13}"/>
              </a:ext>
            </a:extLst>
          </p:cNvPr>
          <p:cNvSpPr/>
          <p:nvPr/>
        </p:nvSpPr>
        <p:spPr>
          <a:xfrm>
            <a:off x="494517" y="631516"/>
            <a:ext cx="11505457" cy="20563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BB7799-5620-4C8B-9514-A76547B391A0}"/>
              </a:ext>
            </a:extLst>
          </p:cNvPr>
          <p:cNvSpPr txBox="1"/>
          <p:nvPr/>
        </p:nvSpPr>
        <p:spPr>
          <a:xfrm>
            <a:off x="1484804" y="725175"/>
            <a:ext cx="180080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Reservoir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DD9B8C7-0B2D-4B20-B652-535274069B45}"/>
                  </a:ext>
                </a:extLst>
              </p:cNvPr>
              <p:cNvSpPr txBox="1"/>
              <p:nvPr/>
            </p:nvSpPr>
            <p:spPr>
              <a:xfrm>
                <a:off x="600499" y="589849"/>
                <a:ext cx="597158" cy="6399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SG" sz="1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SG" sz="1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DD9B8C7-0B2D-4B20-B652-535274069B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499" y="589849"/>
                <a:ext cx="597158" cy="639983"/>
              </a:xfrm>
              <a:prstGeom prst="rect">
                <a:avLst/>
              </a:prstGeom>
              <a:blipFill>
                <a:blip r:embed="rId4"/>
                <a:stretch>
                  <a:fillRect b="-952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F8EDAB3-8DB5-4745-AF11-14D04B699407}"/>
                  </a:ext>
                </a:extLst>
              </p:cNvPr>
              <p:cNvSpPr txBox="1"/>
              <p:nvPr/>
            </p:nvSpPr>
            <p:spPr>
              <a:xfrm>
                <a:off x="1689934" y="1854926"/>
                <a:ext cx="13905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F8EDAB3-8DB5-4745-AF11-14D04B6994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9934" y="1854926"/>
                <a:ext cx="1390549" cy="369332"/>
              </a:xfrm>
              <a:prstGeom prst="rect">
                <a:avLst/>
              </a:prstGeom>
              <a:blipFill>
                <a:blip r:embed="rId5"/>
                <a:stretch>
                  <a:fillRect l="-3509" t="-8197" b="-2459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3B46EF-06F2-4C55-B62C-0FF635E541C3}"/>
              </a:ext>
            </a:extLst>
          </p:cNvPr>
          <p:cNvCxnSpPr>
            <a:cxnSpLocks/>
            <a:stCxn id="9" idx="2"/>
            <a:endCxn id="45" idx="0"/>
          </p:cNvCxnSpPr>
          <p:nvPr/>
        </p:nvCxnSpPr>
        <p:spPr>
          <a:xfrm>
            <a:off x="2385209" y="2224258"/>
            <a:ext cx="0" cy="2036611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28B0F14-31DC-4AA2-B4E5-0B9778F0118D}"/>
                  </a:ext>
                </a:extLst>
              </p:cNvPr>
              <p:cNvSpPr txBox="1"/>
              <p:nvPr/>
            </p:nvSpPr>
            <p:spPr>
              <a:xfrm>
                <a:off x="2355969" y="2854321"/>
                <a:ext cx="14695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Available hydropower: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28B0F14-31DC-4AA2-B4E5-0B9778F011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969" y="2854321"/>
                <a:ext cx="1469573" cy="923330"/>
              </a:xfrm>
              <a:prstGeom prst="rect">
                <a:avLst/>
              </a:prstGeom>
              <a:blipFill>
                <a:blip r:embed="rId6"/>
                <a:stretch>
                  <a:fillRect l="-3306" t="-3289" r="-413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50DC70-4307-4E83-BE9C-7A674C91B695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1197657" y="909841"/>
            <a:ext cx="287147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6AC0F61-8B43-4930-9660-98DBF1D44151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2385208" y="1094507"/>
            <a:ext cx="1" cy="760419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6BF1CDD-A659-4760-B8A7-877DADF988E5}"/>
              </a:ext>
            </a:extLst>
          </p:cNvPr>
          <p:cNvSpPr txBox="1"/>
          <p:nvPr/>
        </p:nvSpPr>
        <p:spPr>
          <a:xfrm rot="16200000">
            <a:off x="-785152" y="1468814"/>
            <a:ext cx="206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Water system</a:t>
            </a:r>
            <a:endParaRPr lang="en-SG" baseline="-250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8174711-F975-48A4-8A63-1556D58A93AE}"/>
              </a:ext>
            </a:extLst>
          </p:cNvPr>
          <p:cNvCxnSpPr>
            <a:cxnSpLocks/>
          </p:cNvCxnSpPr>
          <p:nvPr/>
        </p:nvCxnSpPr>
        <p:spPr>
          <a:xfrm>
            <a:off x="2385208" y="2481603"/>
            <a:ext cx="1440389" cy="9035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BDF92E9-3C1F-406B-B635-45FE8E8B952E}"/>
              </a:ext>
            </a:extLst>
          </p:cNvPr>
          <p:cNvSpPr txBox="1"/>
          <p:nvPr/>
        </p:nvSpPr>
        <p:spPr>
          <a:xfrm>
            <a:off x="4515229" y="725175"/>
            <a:ext cx="180080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Reservoir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E4847B2-2103-4307-BD2E-88D9500B602C}"/>
                  </a:ext>
                </a:extLst>
              </p:cNvPr>
              <p:cNvSpPr txBox="1"/>
              <p:nvPr/>
            </p:nvSpPr>
            <p:spPr>
              <a:xfrm>
                <a:off x="3539109" y="725175"/>
                <a:ext cx="5971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E4847B2-2103-4307-BD2E-88D9500B60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9109" y="725175"/>
                <a:ext cx="597158" cy="369332"/>
              </a:xfrm>
              <a:prstGeom prst="rect">
                <a:avLst/>
              </a:prstGeom>
              <a:blipFill>
                <a:blip r:embed="rId7"/>
                <a:stretch>
                  <a:fillRect l="-2041" r="-5102" b="-9836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877E67E-C03D-4D44-8E26-AE0036C98869}"/>
                  </a:ext>
                </a:extLst>
              </p:cNvPr>
              <p:cNvSpPr txBox="1"/>
              <p:nvPr/>
            </p:nvSpPr>
            <p:spPr>
              <a:xfrm>
                <a:off x="4709422" y="1854926"/>
                <a:ext cx="14446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877E67E-C03D-4D44-8E26-AE0036C988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9422" y="1854926"/>
                <a:ext cx="1444690" cy="369332"/>
              </a:xfrm>
              <a:prstGeom prst="rect">
                <a:avLst/>
              </a:prstGeom>
              <a:blipFill>
                <a:blip r:embed="rId8"/>
                <a:stretch>
                  <a:fillRect l="-3797" t="-8197" b="-2459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2F14275-9706-4247-86E8-A197839D7E34}"/>
              </a:ext>
            </a:extLst>
          </p:cNvPr>
          <p:cNvCxnSpPr>
            <a:cxnSpLocks/>
          </p:cNvCxnSpPr>
          <p:nvPr/>
        </p:nvCxnSpPr>
        <p:spPr>
          <a:xfrm>
            <a:off x="5431767" y="2224258"/>
            <a:ext cx="38902" cy="2077934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57ACA4D-2EEC-4CB8-AC5A-3E87A61A7417}"/>
                  </a:ext>
                </a:extLst>
              </p:cNvPr>
              <p:cNvSpPr txBox="1"/>
              <p:nvPr/>
            </p:nvSpPr>
            <p:spPr>
              <a:xfrm>
                <a:off x="5451218" y="2849688"/>
                <a:ext cx="14695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Available hydropower: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57ACA4D-2EEC-4CB8-AC5A-3E87A61A74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1218" y="2849688"/>
                <a:ext cx="1469573" cy="923330"/>
              </a:xfrm>
              <a:prstGeom prst="rect">
                <a:avLst/>
              </a:prstGeom>
              <a:blipFill>
                <a:blip r:embed="rId9"/>
                <a:stretch>
                  <a:fillRect l="-3320" t="-3289" r="-83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5E7C455-BC12-46B1-8BF3-336F9BEDD96B}"/>
              </a:ext>
            </a:extLst>
          </p:cNvPr>
          <p:cNvCxnSpPr>
            <a:cxnSpLocks/>
            <a:stCxn id="29" idx="3"/>
            <a:endCxn id="28" idx="1"/>
          </p:cNvCxnSpPr>
          <p:nvPr/>
        </p:nvCxnSpPr>
        <p:spPr>
          <a:xfrm>
            <a:off x="4136267" y="909841"/>
            <a:ext cx="378962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021235C-6D1E-464F-8330-E7F3A4EEFC2B}"/>
              </a:ext>
            </a:extLst>
          </p:cNvPr>
          <p:cNvCxnSpPr>
            <a:cxnSpLocks/>
            <a:stCxn id="28" idx="2"/>
            <a:endCxn id="30" idx="0"/>
          </p:cNvCxnSpPr>
          <p:nvPr/>
        </p:nvCxnSpPr>
        <p:spPr>
          <a:xfrm>
            <a:off x="5415633" y="1094507"/>
            <a:ext cx="16134" cy="760419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CE4F49-3E58-4F2C-8568-73CD44F31393}"/>
                  </a:ext>
                </a:extLst>
              </p:cNvPr>
              <p:cNvSpPr txBox="1"/>
              <p:nvPr/>
            </p:nvSpPr>
            <p:spPr>
              <a:xfrm rot="18221246">
                <a:off x="2963156" y="1625877"/>
                <a:ext cx="2303260" cy="302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SG" sz="1400" b="0" i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SG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SG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SG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SG" sz="14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SG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SG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n-SG" sz="1400" baseline="-250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CE4F49-3E58-4F2C-8568-73CD44F313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8221246">
                <a:off x="2963156" y="1625877"/>
                <a:ext cx="2303260" cy="30284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E1ED378-5B6E-4AD4-B14F-171BC323260D}"/>
              </a:ext>
            </a:extLst>
          </p:cNvPr>
          <p:cNvCxnSpPr>
            <a:cxnSpLocks/>
          </p:cNvCxnSpPr>
          <p:nvPr/>
        </p:nvCxnSpPr>
        <p:spPr>
          <a:xfrm flipV="1">
            <a:off x="3815437" y="1106898"/>
            <a:ext cx="918528" cy="138374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ED4C551-72D4-446B-AD94-78727C37570B}"/>
              </a:ext>
            </a:extLst>
          </p:cNvPr>
          <p:cNvCxnSpPr>
            <a:cxnSpLocks/>
          </p:cNvCxnSpPr>
          <p:nvPr/>
        </p:nvCxnSpPr>
        <p:spPr>
          <a:xfrm>
            <a:off x="5431767" y="2481603"/>
            <a:ext cx="1357076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6082632-2817-463C-925E-B270A6CDE2BE}"/>
                  </a:ext>
                </a:extLst>
              </p:cNvPr>
              <p:cNvSpPr txBox="1"/>
              <p:nvPr/>
            </p:nvSpPr>
            <p:spPr>
              <a:xfrm>
                <a:off x="6336710" y="2057108"/>
                <a:ext cx="5971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6082632-2817-463C-925E-B270A6CDE2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710" y="2057108"/>
                <a:ext cx="597158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12A0BC3-5672-4CC4-B097-02DB130F5121}"/>
              </a:ext>
            </a:extLst>
          </p:cNvPr>
          <p:cNvCxnSpPr>
            <a:cxnSpLocks/>
          </p:cNvCxnSpPr>
          <p:nvPr/>
        </p:nvCxnSpPr>
        <p:spPr>
          <a:xfrm flipV="1">
            <a:off x="6778683" y="1537477"/>
            <a:ext cx="699792" cy="944126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8DEA12DA-D4B4-4B9B-A090-A43DA7DC584D}"/>
              </a:ext>
            </a:extLst>
          </p:cNvPr>
          <p:cNvSpPr txBox="1"/>
          <p:nvPr/>
        </p:nvSpPr>
        <p:spPr>
          <a:xfrm>
            <a:off x="9737274" y="762055"/>
            <a:ext cx="180080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Reservoir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FE80112-ABD3-41CF-A230-138CA165358C}"/>
                  </a:ext>
                </a:extLst>
              </p:cNvPr>
              <p:cNvSpPr txBox="1"/>
              <p:nvPr/>
            </p:nvSpPr>
            <p:spPr>
              <a:xfrm>
                <a:off x="9862073" y="1936985"/>
                <a:ext cx="15512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Release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FE80112-ABD3-41CF-A230-138CA16535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2073" y="1936985"/>
                <a:ext cx="1551209" cy="369332"/>
              </a:xfrm>
              <a:prstGeom prst="rect">
                <a:avLst/>
              </a:prstGeom>
              <a:blipFill>
                <a:blip r:embed="rId12"/>
                <a:stretch>
                  <a:fillRect l="-3543" t="-10000" b="-26667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F6204F22-9F69-4BF2-8674-A415D844833C}"/>
              </a:ext>
            </a:extLst>
          </p:cNvPr>
          <p:cNvCxnSpPr>
            <a:cxnSpLocks/>
            <a:stCxn id="78" idx="2"/>
            <a:endCxn id="56" idx="0"/>
          </p:cNvCxnSpPr>
          <p:nvPr/>
        </p:nvCxnSpPr>
        <p:spPr>
          <a:xfrm flipH="1">
            <a:off x="10622347" y="2306317"/>
            <a:ext cx="15331" cy="1995875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FD027F03-D0C7-448F-BF52-F5F018BFE453}"/>
                  </a:ext>
                </a:extLst>
              </p:cNvPr>
              <p:cNvSpPr txBox="1"/>
              <p:nvPr/>
            </p:nvSpPr>
            <p:spPr>
              <a:xfrm>
                <a:off x="10621103" y="2912615"/>
                <a:ext cx="14695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dirty="0"/>
                  <a:t>Available hydropower: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FD027F03-D0C7-448F-BF52-F5F018BFE4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1103" y="2912615"/>
                <a:ext cx="1469573" cy="923330"/>
              </a:xfrm>
              <a:prstGeom prst="rect">
                <a:avLst/>
              </a:prstGeom>
              <a:blipFill>
                <a:blip r:embed="rId13"/>
                <a:stretch>
                  <a:fillRect l="-3320" t="-3974" r="-83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3743D160-46C6-41C2-A726-3DA2718BCABD}"/>
              </a:ext>
            </a:extLst>
          </p:cNvPr>
          <p:cNvCxnSpPr>
            <a:cxnSpLocks/>
            <a:stCxn id="77" idx="2"/>
            <a:endCxn id="78" idx="0"/>
          </p:cNvCxnSpPr>
          <p:nvPr/>
        </p:nvCxnSpPr>
        <p:spPr>
          <a:xfrm>
            <a:off x="10637678" y="1131387"/>
            <a:ext cx="0" cy="805598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0CADD052-A905-4F7F-B799-AFF125223CD4}"/>
              </a:ext>
            </a:extLst>
          </p:cNvPr>
          <p:cNvSpPr txBox="1"/>
          <p:nvPr/>
        </p:nvSpPr>
        <p:spPr>
          <a:xfrm>
            <a:off x="9993905" y="256041"/>
            <a:ext cx="1033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Day </a:t>
            </a:r>
            <a:r>
              <a:rPr lang="en-SG" dirty="0" err="1"/>
              <a:t>d+n</a:t>
            </a:r>
            <a:endParaRPr lang="en-SG" baseline="-25000" dirty="0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C63EE25B-F37A-4B43-AA63-944DF369759B}"/>
              </a:ext>
            </a:extLst>
          </p:cNvPr>
          <p:cNvCxnSpPr>
            <a:cxnSpLocks/>
          </p:cNvCxnSpPr>
          <p:nvPr/>
        </p:nvCxnSpPr>
        <p:spPr>
          <a:xfrm>
            <a:off x="8453530" y="2509423"/>
            <a:ext cx="926269" cy="0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0C787EC6-1704-4EC3-A92C-CE1DB8D0F41E}"/>
                  </a:ext>
                </a:extLst>
              </p:cNvPr>
              <p:cNvSpPr txBox="1"/>
              <p:nvPr/>
            </p:nvSpPr>
            <p:spPr>
              <a:xfrm>
                <a:off x="8733491" y="2057108"/>
                <a:ext cx="6795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0C787EC6-1704-4EC3-A92C-CE1DB8D0F4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3491" y="2057108"/>
                <a:ext cx="679578" cy="369332"/>
              </a:xfrm>
              <a:prstGeom prst="rect">
                <a:avLst/>
              </a:prstGeom>
              <a:blipFill>
                <a:blip r:embed="rId14"/>
                <a:stretch>
                  <a:fillRect r="-20721" b="-1639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41D8799C-57BB-43BB-B504-75D3B363C4A5}"/>
              </a:ext>
            </a:extLst>
          </p:cNvPr>
          <p:cNvCxnSpPr>
            <a:cxnSpLocks/>
          </p:cNvCxnSpPr>
          <p:nvPr/>
        </p:nvCxnSpPr>
        <p:spPr>
          <a:xfrm flipV="1">
            <a:off x="9379799" y="1565297"/>
            <a:ext cx="699792" cy="944126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382DB81-2B84-4403-BCC1-1C32892F71EE}"/>
              </a:ext>
            </a:extLst>
          </p:cNvPr>
          <p:cNvSpPr txBox="1"/>
          <p:nvPr/>
        </p:nvSpPr>
        <p:spPr>
          <a:xfrm>
            <a:off x="7888630" y="1524414"/>
            <a:ext cx="424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… </a:t>
            </a:r>
            <a:endParaRPr lang="en-SG" baseline="-25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E78958-D9D0-4151-AFE3-1E415862E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8</a:t>
            </a:fld>
            <a:endParaRPr lang="en-S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93008480-F7FE-4C1A-A2F3-5153A7A9C33D}"/>
                  </a:ext>
                </a:extLst>
              </p:cNvPr>
              <p:cNvSpPr txBox="1"/>
              <p:nvPr/>
            </p:nvSpPr>
            <p:spPr>
              <a:xfrm>
                <a:off x="8751172" y="768383"/>
                <a:ext cx="5971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SG" baseline="-25000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93008480-F7FE-4C1A-A2F3-5153A7A9C3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1172" y="768383"/>
                <a:ext cx="597158" cy="369332"/>
              </a:xfrm>
              <a:prstGeom prst="rect">
                <a:avLst/>
              </a:prstGeom>
              <a:blipFill>
                <a:blip r:embed="rId15"/>
                <a:stretch>
                  <a:fillRect l="-2041" r="-5102" b="-11475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4E57923-D313-424D-84BA-50CD68EF18E4}"/>
              </a:ext>
            </a:extLst>
          </p:cNvPr>
          <p:cNvCxnSpPr>
            <a:cxnSpLocks/>
            <a:stCxn id="42" idx="3"/>
            <a:endCxn id="77" idx="1"/>
          </p:cNvCxnSpPr>
          <p:nvPr/>
        </p:nvCxnSpPr>
        <p:spPr>
          <a:xfrm flipV="1">
            <a:off x="9348330" y="946721"/>
            <a:ext cx="388944" cy="6328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F45A11B-8B16-4EB9-A705-377C6D1A50FD}"/>
                  </a:ext>
                </a:extLst>
              </p:cNvPr>
              <p:cNvSpPr txBox="1"/>
              <p:nvPr/>
            </p:nvSpPr>
            <p:spPr>
              <a:xfrm>
                <a:off x="4099467" y="5210000"/>
                <a:ext cx="2739865" cy="14773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dirty="0"/>
                  <a:t>Hourly energy </a:t>
                </a:r>
              </a:p>
              <a:p>
                <a:pPr algn="ctr"/>
                <a:r>
                  <a:rPr lang="en-SG" dirty="0"/>
                  <a:t>production mix</a:t>
                </a:r>
              </a:p>
              <a:p>
                <a:pPr algn="ctr"/>
                <a:r>
                  <a:rPr lang="en-SG" dirty="0"/>
                  <a:t>(HP dispatched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i="1">
                            <a:latin typeface="Cambria Math" panose="02040503050406030204" pitchFamily="18" charset="0"/>
                          </a:rPr>
                          <m:t>𝐻𝑃</m:t>
                        </m:r>
                      </m:e>
                      <m:sub>
                        <m:r>
                          <a:rPr lang="en-SG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SG" dirty="0"/>
                  <a:t>*),</a:t>
                </a:r>
              </a:p>
              <a:p>
                <a:pPr algn="ctr"/>
                <a:r>
                  <a:rPr lang="en-SG" dirty="0"/>
                  <a:t>Operating cost, </a:t>
                </a:r>
              </a:p>
              <a:p>
                <a:pPr algn="ctr"/>
                <a:r>
                  <a:rPr lang="en-SG" dirty="0"/>
                  <a:t>CO</a:t>
                </a:r>
                <a:r>
                  <a:rPr lang="en-SG" baseline="-25000" dirty="0"/>
                  <a:t>2</a:t>
                </a:r>
                <a:r>
                  <a:rPr lang="en-SG" dirty="0"/>
                  <a:t> </a:t>
                </a:r>
                <a:r>
                  <a:rPr lang="en-SG" dirty="0" err="1"/>
                  <a:t>emi</a:t>
                </a:r>
                <a:r>
                  <a:rPr lang="en-SG" dirty="0"/>
                  <a:t>.</a:t>
                </a:r>
              </a:p>
            </p:txBody>
          </p:sp>
        </mc:Choice>
        <mc:Fallback xmlns="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F45A11B-8B16-4EB9-A705-377C6D1A5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9467" y="5210000"/>
                <a:ext cx="2739865" cy="1477328"/>
              </a:xfrm>
              <a:prstGeom prst="rect">
                <a:avLst/>
              </a:prstGeom>
              <a:blipFill>
                <a:blip r:embed="rId16"/>
                <a:stretch>
                  <a:fillRect l="-444" t="-2479" r="-444" b="-578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AF95C142-4B24-4DBC-8588-09D965972800}"/>
              </a:ext>
            </a:extLst>
          </p:cNvPr>
          <p:cNvSpPr/>
          <p:nvPr/>
        </p:nvSpPr>
        <p:spPr>
          <a:xfrm>
            <a:off x="433871" y="589849"/>
            <a:ext cx="11656805" cy="2220843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AECF59B-E9F6-4199-8F31-901085555B6B}"/>
              </a:ext>
            </a:extLst>
          </p:cNvPr>
          <p:cNvSpPr txBox="1"/>
          <p:nvPr/>
        </p:nvSpPr>
        <p:spPr>
          <a:xfrm flipH="1">
            <a:off x="0" y="-116500"/>
            <a:ext cx="6982862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r>
              <a:rPr lang="en-SG" sz="3200" b="0" dirty="0">
                <a:solidFill>
                  <a:schemeClr val="accent5">
                    <a:lumMod val="50000"/>
                  </a:schemeClr>
                </a:solidFill>
              </a:rPr>
              <a:t>State-of-the-art simulation environment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BD0CD5-BE01-4533-84DB-2B83343B45A7}"/>
              </a:ext>
            </a:extLst>
          </p:cNvPr>
          <p:cNvSpPr txBox="1"/>
          <p:nvPr/>
        </p:nvSpPr>
        <p:spPr>
          <a:xfrm>
            <a:off x="1849787" y="249792"/>
            <a:ext cx="88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Day d</a:t>
            </a:r>
            <a:endParaRPr lang="en-SG" baseline="-25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2F82688-55C6-46C8-998F-9EAA189DB385}"/>
              </a:ext>
            </a:extLst>
          </p:cNvPr>
          <p:cNvSpPr txBox="1"/>
          <p:nvPr/>
        </p:nvSpPr>
        <p:spPr>
          <a:xfrm>
            <a:off x="4816142" y="249792"/>
            <a:ext cx="1198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Day d+1</a:t>
            </a:r>
            <a:endParaRPr lang="en-SG" baseline="-25000" dirty="0"/>
          </a:p>
        </p:txBody>
      </p:sp>
    </p:spTree>
    <p:extLst>
      <p:ext uri="{BB962C8B-B14F-4D97-AF65-F5344CB8AC3E}">
        <p14:creationId xmlns:p14="http://schemas.microsoft.com/office/powerpoint/2010/main" val="439282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45" grpId="0" animBg="1"/>
      <p:bldP spid="50" grpId="0"/>
      <p:bldP spid="52" grpId="0"/>
      <p:bldP spid="53" grpId="0" animBg="1"/>
      <p:bldP spid="56" grpId="0" animBg="1"/>
      <p:bldP spid="58" grpId="0"/>
      <p:bldP spid="79" grpId="0"/>
      <p:bldP spid="3" grpId="0" animBg="1"/>
      <p:bldP spid="6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DE9080-5A85-4D76-8473-2C258B640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28015-46E4-4C1D-BA82-BC539E295F87}" type="slidenum">
              <a:rPr lang="en-SG" smtClean="0"/>
              <a:t>9</a:t>
            </a:fld>
            <a:endParaRPr lang="en-SG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45AB70-7524-42D8-A201-0DACE500DA8B}"/>
              </a:ext>
            </a:extLst>
          </p:cNvPr>
          <p:cNvSpPr txBox="1"/>
          <p:nvPr/>
        </p:nvSpPr>
        <p:spPr>
          <a:xfrm flipH="1">
            <a:off x="0" y="0"/>
            <a:ext cx="9442580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400" b="1">
                <a:latin typeface="+mj-lt"/>
              </a:defRPr>
            </a:lvl1pPr>
          </a:lstStyle>
          <a:p>
            <a:pPr algn="l"/>
            <a:r>
              <a:rPr lang="en-SG" sz="4400" b="0" dirty="0">
                <a:solidFill>
                  <a:schemeClr val="accent5">
                    <a:lumMod val="50000"/>
                  </a:schemeClr>
                </a:solidFill>
              </a:rPr>
              <a:t>State-of-the-art simulation environment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EBBFA8-822D-4631-8123-16BAA7225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638" y="1268804"/>
            <a:ext cx="8632723" cy="18042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9A302CB-9BD8-417D-91F0-9BFF5FCD0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634" y="3613546"/>
            <a:ext cx="5162782" cy="23002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AFE8E87-AC9A-4738-9476-98218F90669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857"/>
          <a:stretch/>
        </p:blipFill>
        <p:spPr>
          <a:xfrm>
            <a:off x="5596064" y="3613546"/>
            <a:ext cx="6333871" cy="230029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EDCD5765-F9A2-44F1-E6CC-3D72669E6CCD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B28015-46E4-4C1D-BA82-BC539E295F87}" type="slidenum">
              <a:rPr lang="en-SG" smtClean="0"/>
              <a:pPr/>
              <a:t>9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027491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11300</TotalTime>
  <Words>3044</Words>
  <Application>Microsoft Office PowerPoint</Application>
  <PresentationFormat>Widescreen</PresentationFormat>
  <Paragraphs>696</Paragraphs>
  <Slides>48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65" baseType="lpstr">
      <vt:lpstr>freight-book</vt:lpstr>
      <vt:lpstr>NexusSans</vt:lpstr>
      <vt:lpstr>NimbusMonL-Regu</vt:lpstr>
      <vt:lpstr>URWPalladioL-Bold</vt:lpstr>
      <vt:lpstr>URWPalladioL-Ital</vt:lpstr>
      <vt:lpstr>URWPalladioL-Roma</vt:lpstr>
      <vt:lpstr>Arial</vt:lpstr>
      <vt:lpstr>Arial</vt:lpstr>
      <vt:lpstr>Calibri</vt:lpstr>
      <vt:lpstr>Calibri Light</vt:lpstr>
      <vt:lpstr>Cambria Math</vt:lpstr>
      <vt:lpstr>Courier New</vt:lpstr>
      <vt:lpstr>Edwardian Script ITC</vt:lpstr>
      <vt:lpstr>Gill Sans MT</vt:lpstr>
      <vt:lpstr>Open Sans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 development  plans - Gaps</vt:lpstr>
      <vt:lpstr>Experiments – Stress test</vt:lpstr>
      <vt:lpstr>2025 grid: Potential Issues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Experiments</vt:lpstr>
      <vt:lpstr>Experiments</vt:lpstr>
      <vt:lpstr>Result I</vt:lpstr>
      <vt:lpstr>PowerPoint Presentation</vt:lpstr>
      <vt:lpstr>Result II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Rayy Chell</dc:creator>
  <cp:lastModifiedBy>Rayy Chell</cp:lastModifiedBy>
  <cp:revision>515</cp:revision>
  <cp:lastPrinted>2021-08-26T02:28:10Z</cp:lastPrinted>
  <dcterms:created xsi:type="dcterms:W3CDTF">2021-07-08T02:06:12Z</dcterms:created>
  <dcterms:modified xsi:type="dcterms:W3CDTF">2023-07-27T05:57:02Z</dcterms:modified>
</cp:coreProperties>
</file>

<file path=docProps/thumbnail.jpeg>
</file>